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4"/>
    <p:sldMasterId id="2147483692" r:id="rId5"/>
    <p:sldMasterId id="2147483705" r:id="rId6"/>
    <p:sldMasterId id="2147483708" r:id="rId7"/>
    <p:sldMasterId id="2147483783" r:id="rId8"/>
  </p:sldMasterIdLst>
  <p:notesMasterIdLst>
    <p:notesMasterId r:id="rId39"/>
  </p:notesMasterIdLst>
  <p:handoutMasterIdLst>
    <p:handoutMasterId r:id="rId40"/>
  </p:handoutMasterIdLst>
  <p:sldIdLst>
    <p:sldId id="1015" r:id="rId9"/>
    <p:sldId id="957" r:id="rId10"/>
    <p:sldId id="967" r:id="rId11"/>
    <p:sldId id="1016" r:id="rId12"/>
    <p:sldId id="1017" r:id="rId13"/>
    <p:sldId id="964" r:id="rId14"/>
    <p:sldId id="256" r:id="rId15"/>
    <p:sldId id="984" r:id="rId16"/>
    <p:sldId id="986" r:id="rId17"/>
    <p:sldId id="1003" r:id="rId18"/>
    <p:sldId id="1006" r:id="rId19"/>
    <p:sldId id="997" r:id="rId20"/>
    <p:sldId id="1002" r:id="rId21"/>
    <p:sldId id="1004" r:id="rId22"/>
    <p:sldId id="1013" r:id="rId23"/>
    <p:sldId id="998" r:id="rId24"/>
    <p:sldId id="988" r:id="rId25"/>
    <p:sldId id="987" r:id="rId26"/>
    <p:sldId id="991" r:id="rId27"/>
    <p:sldId id="989" r:id="rId28"/>
    <p:sldId id="990" r:id="rId29"/>
    <p:sldId id="996" r:id="rId30"/>
    <p:sldId id="1005" r:id="rId31"/>
    <p:sldId id="985" r:id="rId32"/>
    <p:sldId id="999" r:id="rId33"/>
    <p:sldId id="1009" r:id="rId34"/>
    <p:sldId id="994" r:id="rId35"/>
    <p:sldId id="973" r:id="rId36"/>
    <p:sldId id="995" r:id="rId37"/>
    <p:sldId id="101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3840" userDrawn="1">
          <p15:clr>
            <a:srgbClr val="A4A3A4"/>
          </p15:clr>
        </p15:guide>
        <p15:guide id="4" pos="6848" userDrawn="1">
          <p15:clr>
            <a:srgbClr val="A4A3A4"/>
          </p15:clr>
        </p15:guide>
        <p15:guide id="5" pos="832" userDrawn="1">
          <p15:clr>
            <a:srgbClr val="A4A3A4"/>
          </p15:clr>
        </p15:guide>
        <p15:guide id="6" pos="1536" userDrawn="1">
          <p15:clr>
            <a:srgbClr val="A4A3A4"/>
          </p15:clr>
        </p15:guide>
        <p15:guide id="7" pos="5952" userDrawn="1">
          <p15:clr>
            <a:srgbClr val="A4A3A4"/>
          </p15:clr>
        </p15:guide>
        <p15:guide id="8" orient="horz" pos="3960" userDrawn="1">
          <p15:clr>
            <a:srgbClr val="A4A3A4"/>
          </p15:clr>
        </p15:guide>
        <p15:guide id="9" orient="horz" pos="2136" userDrawn="1">
          <p15:clr>
            <a:srgbClr val="A4A3A4"/>
          </p15:clr>
        </p15:guide>
        <p15:guide id="10" orient="horz" pos="3864" userDrawn="1">
          <p15:clr>
            <a:srgbClr val="A4A3A4"/>
          </p15:clr>
        </p15:guide>
        <p15:guide id="11" orient="horz" pos="912" userDrawn="1">
          <p15:clr>
            <a:srgbClr val="A4A3A4"/>
          </p15:clr>
        </p15:guide>
        <p15:guide id="12" orient="horz" pos="1200" userDrawn="1">
          <p15:clr>
            <a:srgbClr val="A4A3A4"/>
          </p15:clr>
        </p15:guide>
        <p15:guide id="13" orient="horz" pos="1296" userDrawn="1">
          <p15:clr>
            <a:srgbClr val="A4A3A4"/>
          </p15:clr>
        </p15:guide>
        <p15:guide id="14" orient="horz" pos="9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C1F104-66D0-73CF-5A99-0B2F92A97A8A}" name="Alisa Valentin" initials="AV" userId="S::avalentin@nul.org::3848f484-d4d4-4857-9bdf-2c3489e46359" providerId="AD"/>
  <p188:author id="{6B45001B-4455-E241-51F9-433362E19407}" name="Amber Ware - 2024 Intern" initials="AW" userId="S::Awareint@nul.org::98810e0b-4408-4563-a9d0-028cfb94136b" providerId="AD"/>
  <p188:author id="{128AE11D-EC36-F61E-F92B-1538A58E13DD}" name="Cara Morris" initials="CM" userId="S::cmorris@nul.org::1a1dc1d9-6aac-47da-9d6e-4c07b67ef234" providerId="AD"/>
  <p188:author id="{5563DD51-0D93-B437-6B2F-D0EDC6808366}" name="Joi Chaney" initials="JC" userId="S::jchaney@nul.org::6ebdd3c6-36a8-46e6-b94d-c6d9f346b326" providerId="AD"/>
  <p188:author id="{D1E78780-AC40-64F6-6337-BA0940708842}" name="Antonesia  Wiley" initials="AW" userId="S::awiley@nul.org::8c39728b-4d52-4331-8f40-17a63b331272" providerId="AD"/>
  <p188:author id="{81D4C08A-2BF8-7565-C0B4-8E6AA24ED11B}" name="Angela Ohm" initials="AO" userId="S::aohm@nul.org::d83df7d9-e092-4eb3-a782-949bfbf135a2" providerId="AD"/>
  <p188:author id="{2D3FCE93-4DE4-4D90-5CA2-D50D06AD23C3}" name="Lauren Samuel" initials="LS" userId="S::lsamuel@nul.org::9fb37456-75a5-4ac0-9a21-bf95862e7184" providerId="AD"/>
  <p188:author id="{2BF481AD-8FEA-BA9E-209F-7DA746F20519}" name="Morgan B. Polk" initials="MP" userId="S::mpolk@nul.org::a859c306-cb0d-4f34-ade6-ea852119da29" providerId="AD"/>
  <p188:author id="{09C0DDD9-E3C9-3A85-4307-62A3376F8AD3}" name="Yvette Badu-Nimako" initials="YB" userId="S::ybadu@nul.org::e5c5a105-3124-408d-bd20-9d0659719fd1" providerId="AD"/>
  <p188:author id="{1AF73FE0-3629-6AE3-413E-22A30AD327E7}" name="Shayla Moon" initials="SM" userId="S::smoon@nul.org::6aeb75c0-78d3-46cf-8bc3-aec8a823a16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anton, Sara" initials="SS" lastIdx="1" clrIdx="0">
    <p:extLst>
      <p:ext uri="{19B8F6BF-5375-455C-9EA6-DF929625EA0E}">
        <p15:presenceInfo xmlns:p15="http://schemas.microsoft.com/office/powerpoint/2012/main" userId="S::sstanton@nationaljournal.com::7241a462-0b3c-41c5-a928-a84612ae41e9" providerId="AD"/>
      </p:ext>
    </p:extLst>
  </p:cmAuthor>
  <p:cmAuthor id="2" name="Stublen, Daniel" initials="SD" lastIdx="33" clrIdx="1">
    <p:extLst>
      <p:ext uri="{19B8F6BF-5375-455C-9EA6-DF929625EA0E}">
        <p15:presenceInfo xmlns:p15="http://schemas.microsoft.com/office/powerpoint/2012/main" userId="Stublen, Daniel" providerId="None"/>
      </p:ext>
    </p:extLst>
  </p:cmAuthor>
  <p:cmAuthor id="3" name="Kim, Gina" initials="GK" lastIdx="17" clrIdx="2">
    <p:extLst>
      <p:ext uri="{19B8F6BF-5375-455C-9EA6-DF929625EA0E}">
        <p15:presenceInfo xmlns:p15="http://schemas.microsoft.com/office/powerpoint/2012/main" userId="Kim, Gina" providerId="None"/>
      </p:ext>
    </p:extLst>
  </p:cmAuthor>
  <p:cmAuthor id="4" name="Bari, Afzal" initials="BA" lastIdx="31" clrIdx="3">
    <p:extLst>
      <p:ext uri="{19B8F6BF-5375-455C-9EA6-DF929625EA0E}">
        <p15:presenceInfo xmlns:p15="http://schemas.microsoft.com/office/powerpoint/2012/main" userId="Bari, Afza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2630"/>
    <a:srgbClr val="0053FA"/>
    <a:srgbClr val="0000FF"/>
    <a:srgbClr val="6699FF"/>
    <a:srgbClr val="6666FF"/>
    <a:srgbClr val="3366FF"/>
    <a:srgbClr val="0099FF"/>
    <a:srgbClr val="3399FF"/>
    <a:srgbClr val="FFFFFF"/>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3165"/>
  </p:normalViewPr>
  <p:slideViewPr>
    <p:cSldViewPr snapToGrid="0">
      <p:cViewPr varScale="1">
        <p:scale>
          <a:sx n="60" d="100"/>
          <a:sy n="60" d="100"/>
        </p:scale>
        <p:origin x="2552" y="184"/>
      </p:cViewPr>
      <p:guideLst>
        <p:guide orient="horz" pos="504"/>
        <p:guide pos="3840"/>
        <p:guide pos="6848"/>
        <p:guide pos="832"/>
        <p:guide pos="1536"/>
        <p:guide pos="5952"/>
        <p:guide orient="horz" pos="3960"/>
        <p:guide orient="horz" pos="2136"/>
        <p:guide orient="horz" pos="3864"/>
        <p:guide orient="horz" pos="912"/>
        <p:guide orient="horz" pos="1200"/>
        <p:guide orient="horz" pos="1296"/>
        <p:guide orient="horz" pos="93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8/10/relationships/authors" Target="authors.xml"/><Relationship Id="rId20" Type="http://schemas.openxmlformats.org/officeDocument/2006/relationships/slide" Target="slides/slide12.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873BD6-6CC6-2040-B637-15C179B1BA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0B3DBC-5891-C948-9BE0-CE21ECCC17B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D0BA3-1219-F547-BB5E-8906895AC2DE}" type="datetimeFigureOut">
              <a:rPr lang="en-US" smtClean="0"/>
              <a:t>10/16/24</a:t>
            </a:fld>
            <a:endParaRPr lang="en-US"/>
          </a:p>
        </p:txBody>
      </p:sp>
      <p:sp>
        <p:nvSpPr>
          <p:cNvPr id="4" name="Footer Placeholder 3">
            <a:extLst>
              <a:ext uri="{FF2B5EF4-FFF2-40B4-BE49-F238E27FC236}">
                <a16:creationId xmlns:a16="http://schemas.microsoft.com/office/drawing/2014/main" id="{1B8C7775-7773-774D-B7AC-C6CE98DEE60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9D14F4C-0C9A-894A-A9D3-F9C1F25866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48E6F7-7B19-4D4C-81C5-94730804F39C}" type="slidenum">
              <a:rPr lang="en-US" smtClean="0"/>
              <a:t>‹#›</a:t>
            </a:fld>
            <a:endParaRPr lang="en-US"/>
          </a:p>
        </p:txBody>
      </p:sp>
    </p:spTree>
    <p:extLst>
      <p:ext uri="{BB962C8B-B14F-4D97-AF65-F5344CB8AC3E}">
        <p14:creationId xmlns:p14="http://schemas.microsoft.com/office/powerpoint/2010/main" val="794902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6A895-E28A-C74E-91A1-6A907B79E289}" type="datetimeFigureOut">
              <a:rPr lang="en-US" smtClean="0"/>
              <a:t>10/16/24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8D6BE-06C7-9D44-B1ED-3695FD14EDEE}" type="slidenum">
              <a:rPr lang="en-US" smtClean="0"/>
              <a:t>‹#›</a:t>
            </a:fld>
            <a:endParaRPr lang="en-US"/>
          </a:p>
        </p:txBody>
      </p:sp>
    </p:spTree>
    <p:extLst>
      <p:ext uri="{BB962C8B-B14F-4D97-AF65-F5344CB8AC3E}">
        <p14:creationId xmlns:p14="http://schemas.microsoft.com/office/powerpoint/2010/main" val="3078345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ericanprogress.org/article/the-authoritarian-weakness-of-project-2025/"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globalextremism.org/post/project-2025-a-heightened-threat-of-christian-nationalism-and-authoritarianism/"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tatic01.nyt.com/newsgraphics/documenttools/4b021d162587d4df/9179320d-full.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msmagazine.com/2024/02/08/project-2025-conservative-right-wing-trump-wok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eritageaction.com/scorecard/vote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nSpc>
                <a:spcPct val="115000"/>
              </a:lnSpc>
              <a:spcBef>
                <a:spcPts val="0"/>
              </a:spcBef>
              <a:spcAft>
                <a:spcPts val="800"/>
              </a:spcAft>
            </a:pPr>
            <a:r>
              <a:rPr lang="en-US"/>
              <a:t>What is it? </a:t>
            </a:r>
            <a:r>
              <a:rPr lang="en-US" sz="1800" kern="100">
                <a:effectLst/>
                <a:latin typeface="Aptos" panose="020B0004020202020204" pitchFamily="34" charset="0"/>
                <a:ea typeface="Aptos" panose="020B0004020202020204" pitchFamily="34" charset="0"/>
                <a:cs typeface="Times New Roman" panose="02020603050405020304" pitchFamily="18" charset="0"/>
              </a:rPr>
              <a:t>A controversial highly conservative 900-page initiative that establishes plans to transform the United States from a </a:t>
            </a:r>
            <a:r>
              <a:rPr lang="en-US" sz="18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democratic country to an authoritarian system</a:t>
            </a:r>
            <a:r>
              <a:rPr lang="en-US" sz="1800" kern="100">
                <a:effectLst/>
                <a:latin typeface="Aptos" panose="020B0004020202020204" pitchFamily="34" charset="0"/>
                <a:ea typeface="Aptos" panose="020B0004020202020204" pitchFamily="34" charset="0"/>
                <a:cs typeface="Times New Roman" panose="02020603050405020304" pitchFamily="18" charset="0"/>
              </a:rPr>
              <a:t>. A government that rules with one strong power and greatly limits political freedom and oppositions. Essentially, forcing the country to </a:t>
            </a:r>
            <a:r>
              <a:rPr lang="en-US" sz="18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rPr>
              <a:t>conform to a </a:t>
            </a:r>
            <a:r>
              <a:rPr lang="en-US" sz="18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Christian Nationalist and White Supremist modern day society</a:t>
            </a:r>
            <a:r>
              <a:rPr lang="en-US" sz="1800" kern="100">
                <a:effectLst/>
                <a:latin typeface="Aptos" panose="020B0004020202020204" pitchFamily="34" charset="0"/>
                <a:ea typeface="Aptos" panose="020B0004020202020204" pitchFamily="34" charset="0"/>
                <a:cs typeface="Times New Roman" panose="02020603050405020304" pitchFamily="18" charset="0"/>
              </a:rPr>
              <a:t>,  removing rights for any opposing group of people.  </a:t>
            </a:r>
          </a:p>
          <a:p>
            <a:pPr marL="0" marR="0">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8</a:t>
            </a:fld>
            <a:endParaRPr lang="en-US"/>
          </a:p>
        </p:txBody>
      </p:sp>
    </p:spTree>
    <p:extLst>
      <p:ext uri="{BB962C8B-B14F-4D97-AF65-F5344CB8AC3E}">
        <p14:creationId xmlns:p14="http://schemas.microsoft.com/office/powerpoint/2010/main" val="1034343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Election Engagement: Since the next presidential election is currently underway, it is important that everyone takes time to understand the election. We must listen to debates, monitor polls, engage in election information sessions to learn more. We must also vote. It is important now more than ever; we vote for all levels of government. As well as ensure we are registered to vote and other friends and family are registered to vote. </a:t>
            </a:r>
          </a:p>
          <a:p>
            <a:pPr marL="342900" marR="0" lvl="0" indent="-342900">
              <a:lnSpc>
                <a:spcPct val="115000"/>
              </a:lnSpc>
              <a:spcBef>
                <a:spcPts val="0"/>
              </a:spcBef>
              <a:spcAft>
                <a:spcPts val="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Share Information One of the biggest tools we can use in preparation for Project 2025 is raising public awareness about the impacts of the project through media, public forums, and several education initiatives. Raising voter’s awareness about threats to democracy increases the chances that people vote against these changes. </a:t>
            </a:r>
          </a:p>
          <a:p>
            <a:pPr marL="342900" marR="0" lvl="0" indent="-342900">
              <a:lnSpc>
                <a:spcPct val="115000"/>
              </a:lnSpc>
              <a:spcBef>
                <a:spcPts val="0"/>
              </a:spcBef>
              <a:spcAft>
                <a:spcPts val="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Litigation As Applicable: There must be initiatives taken to promote legislative measures to protect federal institutions and prevent implementation of extreme policies. Combat their court presence by working within state governments, with advocacy groups, civil rights organizations, and courts to challenge harmful policy. </a:t>
            </a:r>
          </a:p>
          <a:p>
            <a:pPr marL="342900" marR="0" lvl="0" indent="-342900">
              <a:lnSpc>
                <a:spcPct val="115000"/>
              </a:lnSpc>
              <a:spcBef>
                <a:spcPts val="0"/>
              </a:spcBef>
              <a:spcAft>
                <a:spcPts val="80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Legislation Advocacy: Working together with several pro-democracy organizations, civil right groups, and affect communicated to create plans to combat and prepare for Project 2025 through several techniques such as lobbying. One huge example of this is the recently created Stop Project 2025 Task Force. Spearheaded by Jared and joined by several congressmen and organizations, the task force looks at ways to work together in the face of Project 2025.</a:t>
            </a:r>
          </a:p>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25</a:t>
            </a:fld>
            <a:endParaRPr lang="en-US"/>
          </a:p>
        </p:txBody>
      </p:sp>
    </p:spTree>
    <p:extLst>
      <p:ext uri="{BB962C8B-B14F-4D97-AF65-F5344CB8AC3E}">
        <p14:creationId xmlns:p14="http://schemas.microsoft.com/office/powerpoint/2010/main" val="1754567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26</a:t>
            </a:fld>
            <a:endParaRPr lang="en-US"/>
          </a:p>
        </p:txBody>
      </p:sp>
    </p:spTree>
    <p:extLst>
      <p:ext uri="{BB962C8B-B14F-4D97-AF65-F5344CB8AC3E}">
        <p14:creationId xmlns:p14="http://schemas.microsoft.com/office/powerpoint/2010/main" val="3603305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a:t>Emphasize: </a:t>
            </a:r>
            <a:r>
              <a:rPr lang="en-US" sz="1200">
                <a:latin typeface="Helvetica"/>
                <a:cs typeface="Helvetica"/>
              </a:rPr>
              <a:t>This is just another battle in a long fight, but a fight </a:t>
            </a:r>
            <a:r>
              <a:rPr lang="en-US" sz="1200" b="1">
                <a:latin typeface="Helvetica"/>
                <a:cs typeface="Helvetica"/>
              </a:rPr>
              <a:t>worth winning</a:t>
            </a:r>
            <a:r>
              <a:rPr lang="en-US" sz="1200">
                <a:latin typeface="Helvetica"/>
                <a:cs typeface="Helvetica"/>
              </a:rPr>
              <a:t>!</a:t>
            </a:r>
          </a:p>
          <a:p>
            <a:pPr algn="l"/>
            <a:r>
              <a:rPr lang="en-US" sz="1200">
                <a:latin typeface="Helvetica"/>
                <a:cs typeface="Helvetica"/>
              </a:rPr>
              <a:t>Far-right </a:t>
            </a:r>
            <a:r>
              <a:rPr lang="en-US" sz="1200" b="1">
                <a:latin typeface="Helvetica"/>
                <a:cs typeface="Helvetica"/>
              </a:rPr>
              <a:t>conservatives will not </a:t>
            </a:r>
            <a:r>
              <a:rPr lang="en-US" sz="1200">
                <a:latin typeface="Helvetica"/>
                <a:cs typeface="Helvetica"/>
              </a:rPr>
              <a:t>stop with this presidency or plan. There will always be a push to </a:t>
            </a:r>
            <a:r>
              <a:rPr lang="en-US" sz="1200" b="1">
                <a:latin typeface="Helvetica"/>
                <a:cs typeface="Helvetica"/>
              </a:rPr>
              <a:t>limit individual rights and freedoms</a:t>
            </a:r>
            <a:r>
              <a:rPr lang="en-US" sz="1200">
                <a:latin typeface="Helvetica"/>
                <a:cs typeface="Helvetica"/>
              </a:rPr>
              <a:t>. However, we must never stop working toward complete </a:t>
            </a:r>
            <a:r>
              <a:rPr lang="en-US" sz="1200" b="1">
                <a:latin typeface="Helvetica"/>
                <a:cs typeface="Helvetica"/>
              </a:rPr>
              <a:t>equity and equality</a:t>
            </a:r>
            <a:r>
              <a:rPr lang="en-US" sz="1200">
                <a:latin typeface="Helvetica"/>
                <a:cs typeface="Helvetica"/>
              </a:rPr>
              <a:t>! This is just one example of why it is so important to come together, </a:t>
            </a:r>
            <a:r>
              <a:rPr lang="en-US" sz="1200" b="1">
                <a:latin typeface="Helvetica"/>
                <a:cs typeface="Helvetica"/>
              </a:rPr>
              <a:t>vote</a:t>
            </a:r>
            <a:r>
              <a:rPr lang="en-US" sz="1200">
                <a:latin typeface="Helvetica"/>
                <a:cs typeface="Helvetica"/>
              </a:rPr>
              <a:t>, and pave the way for a </a:t>
            </a:r>
            <a:r>
              <a:rPr lang="en-US" sz="1200" b="1">
                <a:latin typeface="Helvetica"/>
                <a:cs typeface="Helvetica"/>
              </a:rPr>
              <a:t>country we want</a:t>
            </a:r>
            <a:r>
              <a:rPr lang="en-US" sz="1200">
                <a:latin typeface="Helvetica"/>
                <a:cs typeface="Helvetica"/>
              </a:rPr>
              <a:t>!</a:t>
            </a:r>
            <a:endParaRPr lang="en-US" sz="1200">
              <a:effectLst/>
              <a:latin typeface="Helvetica" panose="020B0604020202020204" pitchFamily="34" charset="0"/>
              <a:ea typeface="Aptos" panose="020B0004020202020204" pitchFamily="34" charset="0"/>
              <a:cs typeface="Helvetica"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27</a:t>
            </a:fld>
            <a:endParaRPr lang="en-US"/>
          </a:p>
        </p:txBody>
      </p:sp>
    </p:spTree>
    <p:extLst>
      <p:ext uri="{BB962C8B-B14F-4D97-AF65-F5344CB8AC3E}">
        <p14:creationId xmlns:p14="http://schemas.microsoft.com/office/powerpoint/2010/main" val="2143276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nSpc>
                <a:spcPct val="115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The Project is divided into four pillars that each address strategies necessary to continue the implementation of Project 2025 </a:t>
            </a:r>
          </a:p>
          <a:p>
            <a:pPr marL="342900" marR="0" lvl="0" indent="-342900">
              <a:lnSpc>
                <a:spcPct val="115000"/>
              </a:lnSpc>
              <a:spcBef>
                <a:spcPts val="0"/>
              </a:spcBef>
              <a:spcAft>
                <a:spcPts val="0"/>
              </a:spcAft>
              <a:buFont typeface="+mj-lt"/>
              <a:buAutoNum type="arabicParenR"/>
            </a:pPr>
            <a:r>
              <a:rPr lang="en-US" sz="1200" kern="100">
                <a:effectLst/>
                <a:latin typeface="Aptos" panose="020B0004020202020204" pitchFamily="34" charset="0"/>
                <a:ea typeface="Aptos" panose="020B0004020202020204" pitchFamily="34" charset="0"/>
                <a:cs typeface="Times New Roman" panose="02020603050405020304" pitchFamily="18" charset="0"/>
              </a:rPr>
              <a:t>Political Agenda – </a:t>
            </a: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Increased Presidential Power and Fiscal Conservatism: Project 2025 aims to rebuild the legislative branch to increase presidential control, emphasizing cutting taxes and federal funding.</a:t>
            </a: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Dismantling Federal Departments, Agencies, and Welfare Programs: Plans include shutting down or defunding key departments like Education, Labor, and Justice, reducing welfare programs and government services, impacting vulnerable groups.</a:t>
            </a: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Shift of Power to States and Disproportionate Access: While increasing the executive power, states will also have more control over their laws and policies, creating disproportions across the country</a:t>
            </a:r>
          </a:p>
          <a:p>
            <a:pPr marL="342900" marR="0" lvl="0" indent="-342900">
              <a:lnSpc>
                <a:spcPct val="115000"/>
              </a:lnSpc>
              <a:spcBef>
                <a:spcPts val="0"/>
              </a:spcBef>
              <a:spcAft>
                <a:spcPts val="0"/>
              </a:spcAft>
              <a:buFont typeface="+mj-lt"/>
              <a:buAutoNum type="arabicParenR"/>
            </a:pPr>
            <a:r>
              <a:rPr lang="en-US" sz="1200" kern="100">
                <a:effectLst/>
                <a:latin typeface="Aptos" panose="020B0004020202020204" pitchFamily="34" charset="0"/>
                <a:ea typeface="Aptos" panose="020B0004020202020204" pitchFamily="34" charset="0"/>
                <a:cs typeface="Times New Roman" panose="02020603050405020304" pitchFamily="18" charset="0"/>
              </a:rPr>
              <a:t>Personnel – </a:t>
            </a: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Replacing Civil Servants: Project 2025 plans to replace about 50,000 non-partisan civil servants with individuals who pledge allegiance to the conservative agenda, ensuring all staff align with the project's goals.</a:t>
            </a:r>
          </a:p>
          <a:p>
            <a:pPr marL="742950" marR="0" lvl="1" indent="-285750">
              <a:lnSpc>
                <a:spcPct val="115000"/>
              </a:lnSpc>
              <a:spcBef>
                <a:spcPts val="0"/>
              </a:spcBef>
              <a:spcAft>
                <a:spcPts val="0"/>
              </a:spcAft>
              <a:buFont typeface="+mj-lt"/>
              <a:buAutoNum type="alphaLcPeriod"/>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rPr>
              <a:t>Handpicked Staff: </a:t>
            </a:r>
            <a:r>
              <a:rPr lang="en-US" sz="800" kern="100">
                <a:effectLst/>
                <a:latin typeface="Aptos" panose="020B0004020202020204" pitchFamily="34" charset="0"/>
                <a:ea typeface="Aptos" panose="020B0004020202020204" pitchFamily="34" charset="0"/>
                <a:cs typeface="Times New Roman" panose="02020603050405020304" pitchFamily="18" charset="0"/>
              </a:rPr>
              <a:t> </a:t>
            </a:r>
            <a:r>
              <a:rPr lang="en-US" sz="1200" kern="100">
                <a:effectLst/>
                <a:latin typeface="Aptos" panose="020B0004020202020204" pitchFamily="34" charset="0"/>
                <a:ea typeface="Aptos" panose="020B0004020202020204" pitchFamily="34" charset="0"/>
                <a:cs typeface="Times New Roman" panose="02020603050405020304" pitchFamily="18" charset="0"/>
              </a:rPr>
              <a:t>Employees who support the conservative goals will undergo intense training, while those who do not will be fired and replaced with handpicked supporters. These supporters are determined through the “training” pillar discussed below. As well as an intensive questionnaire relating to the project’s mission. </a:t>
            </a:r>
          </a:p>
          <a:p>
            <a:pPr marL="1143000" marR="0" lvl="2" indent="-228600">
              <a:lnSpc>
                <a:spcPct val="115000"/>
              </a:lnSpc>
              <a:spcBef>
                <a:spcPts val="0"/>
              </a:spcBef>
              <a:spcAft>
                <a:spcPts val="0"/>
              </a:spcAft>
              <a:buFont typeface="+mj-lt"/>
              <a:buAutoNum type="romanLcPeriod"/>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Questionnaire Example:</a:t>
            </a:r>
            <a:r>
              <a:rPr lang="en-US" sz="1200" kern="100">
                <a:effectLst/>
                <a:latin typeface="Aptos" panose="020B0004020202020204" pitchFamily="34" charset="0"/>
                <a:ea typeface="Aptos" panose="020B0004020202020204" pitchFamily="34" charset="0"/>
                <a:cs typeface="Times New Roman" panose="02020603050405020304" pitchFamily="18" charset="0"/>
              </a:rPr>
              <a:t> “Name the one public policy issue you are most passionate about. Why are you passionate about this issue and how would you like to see it addressed in the future?” This question shows their vetting system for distinguishing which candidates share an aligned interest. </a:t>
            </a: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Implementation at All Government Levels: Project 2025 is already in action, filling courts with conservative supporters at local, state, and national levels to facilitate passing legislation and furthering their agenda.</a:t>
            </a:r>
          </a:p>
          <a:p>
            <a:pPr marL="342900" marR="0" lvl="0" indent="-342900">
              <a:lnSpc>
                <a:spcPct val="115000"/>
              </a:lnSpc>
              <a:spcBef>
                <a:spcPts val="0"/>
              </a:spcBef>
              <a:spcAft>
                <a:spcPts val="0"/>
              </a:spcAft>
              <a:buFont typeface="+mj-lt"/>
              <a:buAutoNum type="arabicParenR"/>
            </a:pPr>
            <a:r>
              <a:rPr lang="en-US" sz="1200" kern="100">
                <a:effectLst/>
                <a:latin typeface="Aptos" panose="020B0004020202020204" pitchFamily="34" charset="0"/>
                <a:ea typeface="Aptos" panose="020B0004020202020204" pitchFamily="34" charset="0"/>
                <a:cs typeface="Times New Roman" panose="02020603050405020304" pitchFamily="18" charset="0"/>
              </a:rPr>
              <a:t>Training – </a:t>
            </a: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Presidential Administration Academy: To implement pillar 2, conservative supporters undergo online screening and classes via Presidential Administration Academy, which prepares them with the necessary tools to secure political positions, navigate media, and obtain security clearances in administrative positions. </a:t>
            </a: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The program vets individuals and determines who is fit to progress their plans by training them in conservative government tactics. </a:t>
            </a:r>
          </a:p>
          <a:p>
            <a:pPr marL="342900" marR="0" lvl="0" indent="-342900">
              <a:lnSpc>
                <a:spcPct val="115000"/>
              </a:lnSpc>
              <a:spcBef>
                <a:spcPts val="0"/>
              </a:spcBef>
              <a:spcAft>
                <a:spcPts val="0"/>
              </a:spcAft>
              <a:buFont typeface="+mj-lt"/>
              <a:buAutoNum type="arabicParenR"/>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180-Day Playbook</a:t>
            </a:r>
            <a:r>
              <a:rPr lang="en-US" sz="1200" kern="100">
                <a:effectLst/>
                <a:latin typeface="Aptos" panose="020B0004020202020204" pitchFamily="34" charset="0"/>
                <a:ea typeface="Aptos" panose="020B0004020202020204" pitchFamily="34" charset="0"/>
                <a:cs typeface="Times New Roman" panose="02020603050405020304" pitchFamily="18" charset="0"/>
              </a:rPr>
              <a:t> </a:t>
            </a:r>
            <a:r>
              <a:rPr lang="en-US" sz="800" kern="100">
                <a:effectLst/>
                <a:latin typeface="Aptos" panose="020B0004020202020204" pitchFamily="34" charset="0"/>
                <a:ea typeface="Aptos" panose="020B0004020202020204" pitchFamily="34" charset="0"/>
                <a:cs typeface="Times New Roman" panose="02020603050405020304" pitchFamily="18" charset="0"/>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The 180-day plan is the agenda and goals the next president will set and follow in the first six months of their term. It is set by every President as they enter office. In Trump’s previous term he got 60% of his 180-day done. </a:t>
            </a:r>
          </a:p>
          <a:p>
            <a:pPr marL="742950" marR="0" lvl="1" indent="-285750">
              <a:lnSpc>
                <a:spcPct val="115000"/>
              </a:lnSpc>
              <a:spcBef>
                <a:spcPts val="0"/>
              </a:spcBef>
              <a:spcAft>
                <a:spcPts val="800"/>
              </a:spcAft>
              <a:buFont typeface="+mj-lt"/>
              <a:buAutoNum type="alphaLcPeriod"/>
            </a:pPr>
            <a:r>
              <a:rPr lang="en-US" sz="1200" kern="100">
                <a:effectLst/>
                <a:latin typeface="Aptos" panose="020B0004020202020204" pitchFamily="34" charset="0"/>
                <a:ea typeface="Aptos" panose="020B0004020202020204" pitchFamily="34" charset="0"/>
                <a:cs typeface="Times New Roman" panose="02020603050405020304" pitchFamily="18" charset="0"/>
              </a:rPr>
              <a:t>Project 2025 is focusing on consolidating executive power, dismantling federal agencies, and implementing far-right policies quickly to reshape the federal government and its operations.  </a:t>
            </a:r>
          </a:p>
          <a:p>
            <a:pPr marL="0" marR="0">
              <a:spcBef>
                <a:spcPts val="0"/>
              </a:spcBef>
              <a:spcAft>
                <a:spcPts val="800"/>
              </a:spcAft>
            </a:pPr>
            <a:r>
              <a:rPr lang="en-US" sz="800" kern="100">
                <a:effectLst/>
                <a:latin typeface="Aptos" panose="020B0004020202020204" pitchFamily="34" charset="0"/>
                <a:ea typeface="Aptos" panose="020B0004020202020204" pitchFamily="34" charset="0"/>
                <a:cs typeface="Times New Roman" panose="02020603050405020304" pitchFamily="18" charset="0"/>
              </a:rPr>
              <a:t> </a:t>
            </a:r>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9</a:t>
            </a:fld>
            <a:endParaRPr lang="en-US"/>
          </a:p>
        </p:txBody>
      </p:sp>
    </p:spTree>
    <p:extLst>
      <p:ext uri="{BB962C8B-B14F-4D97-AF65-F5344CB8AC3E}">
        <p14:creationId xmlns:p14="http://schemas.microsoft.com/office/powerpoint/2010/main" val="3328942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11</a:t>
            </a:fld>
            <a:endParaRPr lang="en-US"/>
          </a:p>
        </p:txBody>
      </p:sp>
    </p:spTree>
    <p:extLst>
      <p:ext uri="{BB962C8B-B14F-4D97-AF65-F5344CB8AC3E}">
        <p14:creationId xmlns:p14="http://schemas.microsoft.com/office/powerpoint/2010/main" val="2677874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12</a:t>
            </a:fld>
            <a:endParaRPr lang="en-US"/>
          </a:p>
        </p:txBody>
      </p:sp>
    </p:spTree>
    <p:extLst>
      <p:ext uri="{BB962C8B-B14F-4D97-AF65-F5344CB8AC3E}">
        <p14:creationId xmlns:p14="http://schemas.microsoft.com/office/powerpoint/2010/main" val="2496688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link goes to the list of key votes according to the Heritage Foundation in the 118th Congress: </a:t>
            </a:r>
          </a:p>
          <a:p>
            <a:r>
              <a:rPr lang="en-US">
                <a:hlinkClick r:id="rId3"/>
              </a:rPr>
              <a:t>Scorecard 118 Key Votes | Heritage Action For America</a:t>
            </a:r>
          </a:p>
          <a:p>
            <a:r>
              <a:rPr lang="en-US">
                <a:cs typeface="Calibri"/>
              </a:rPr>
              <a:t>This is detailed and good information, I just wasn’t sure about us linking this site. </a:t>
            </a:r>
          </a:p>
        </p:txBody>
      </p:sp>
      <p:sp>
        <p:nvSpPr>
          <p:cNvPr id="4" name="Slide Number Placeholder 3"/>
          <p:cNvSpPr>
            <a:spLocks noGrp="1"/>
          </p:cNvSpPr>
          <p:nvPr>
            <p:ph type="sldNum" sz="quarter" idx="5"/>
          </p:nvPr>
        </p:nvSpPr>
        <p:spPr/>
        <p:txBody>
          <a:bodyPr/>
          <a:lstStyle/>
          <a:p>
            <a:fld id="{0518D6BE-06C7-9D44-B1ED-3695FD14EDEE}" type="slidenum">
              <a:rPr lang="en-US" smtClean="0"/>
              <a:t>13</a:t>
            </a:fld>
            <a:endParaRPr lang="en-US"/>
          </a:p>
        </p:txBody>
      </p:sp>
    </p:spTree>
    <p:extLst>
      <p:ext uri="{BB962C8B-B14F-4D97-AF65-F5344CB8AC3E}">
        <p14:creationId xmlns:p14="http://schemas.microsoft.com/office/powerpoint/2010/main" val="3242694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14</a:t>
            </a:fld>
            <a:endParaRPr lang="en-US"/>
          </a:p>
        </p:txBody>
      </p:sp>
    </p:spTree>
    <p:extLst>
      <p:ext uri="{BB962C8B-B14F-4D97-AF65-F5344CB8AC3E}">
        <p14:creationId xmlns:p14="http://schemas.microsoft.com/office/powerpoint/2010/main" val="1482824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Less words</a:t>
            </a:r>
          </a:p>
        </p:txBody>
      </p:sp>
      <p:sp>
        <p:nvSpPr>
          <p:cNvPr id="4" name="Slide Number Placeholder 3"/>
          <p:cNvSpPr>
            <a:spLocks noGrp="1"/>
          </p:cNvSpPr>
          <p:nvPr>
            <p:ph type="sldNum" sz="quarter" idx="5"/>
          </p:nvPr>
        </p:nvSpPr>
        <p:spPr/>
        <p:txBody>
          <a:bodyPr/>
          <a:lstStyle/>
          <a:p>
            <a:fld id="{0518D6BE-06C7-9D44-B1ED-3695FD14EDEE}" type="slidenum">
              <a:rPr lang="en-US" smtClean="0"/>
              <a:t>15</a:t>
            </a:fld>
            <a:endParaRPr lang="en-US"/>
          </a:p>
        </p:txBody>
      </p:sp>
    </p:spTree>
    <p:extLst>
      <p:ext uri="{BB962C8B-B14F-4D97-AF65-F5344CB8AC3E}">
        <p14:creationId xmlns:p14="http://schemas.microsoft.com/office/powerpoint/2010/main" val="1275040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21</a:t>
            </a:fld>
            <a:endParaRPr lang="en-US"/>
          </a:p>
        </p:txBody>
      </p:sp>
    </p:spTree>
    <p:extLst>
      <p:ext uri="{BB962C8B-B14F-4D97-AF65-F5344CB8AC3E}">
        <p14:creationId xmlns:p14="http://schemas.microsoft.com/office/powerpoint/2010/main" val="1219301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Election Engagement: Since the next presidential election is currently underway, it is important that everyone takes time to understand the election. We must listen to debates, monitor polls, engage in election information sessions to learn more. We must also vote. It is important now more than ever; we vote for all levels of government. As well as ensure we are registered to vote and other friends and family are registered to vote. </a:t>
            </a:r>
          </a:p>
          <a:p>
            <a:pPr marL="342900" marR="0" lvl="0" indent="-342900">
              <a:lnSpc>
                <a:spcPct val="115000"/>
              </a:lnSpc>
              <a:spcBef>
                <a:spcPts val="0"/>
              </a:spcBef>
              <a:spcAft>
                <a:spcPts val="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Share Information One of the biggest tools we can use in preparation for Project 2025 is raising public awareness about the impacts of the project through media, public forums, and several education initiatives. Raising voter’s awareness about threats to democracy increases the chances that people vote against these changes. </a:t>
            </a:r>
          </a:p>
          <a:p>
            <a:pPr marL="342900" marR="0" lvl="0" indent="-342900">
              <a:lnSpc>
                <a:spcPct val="115000"/>
              </a:lnSpc>
              <a:spcBef>
                <a:spcPts val="0"/>
              </a:spcBef>
              <a:spcAft>
                <a:spcPts val="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Litigation As Applicable: There must be initiatives taken to promote legislative measures to protect federal institutions and prevent implementation of extreme policies. Combat their court presence by working within state governments, with advocacy groups, civil rights organizations, and courts to challenge harmful policy. </a:t>
            </a:r>
          </a:p>
          <a:p>
            <a:pPr marL="342900" marR="0" lvl="0" indent="-342900">
              <a:lnSpc>
                <a:spcPct val="115000"/>
              </a:lnSpc>
              <a:spcBef>
                <a:spcPts val="0"/>
              </a:spcBef>
              <a:spcAft>
                <a:spcPts val="800"/>
              </a:spcAft>
              <a:buFont typeface="Aptos" panose="020B0004020202020204" pitchFamily="34" charset="0"/>
              <a:buChar char="-"/>
            </a:pPr>
            <a:r>
              <a:rPr lang="en-US" sz="1800" kern="100">
                <a:effectLst/>
                <a:latin typeface="Aptos" panose="020B0004020202020204" pitchFamily="34" charset="0"/>
                <a:ea typeface="Aptos" panose="020B0004020202020204" pitchFamily="34" charset="0"/>
                <a:cs typeface="Times New Roman" panose="02020603050405020304" pitchFamily="18" charset="0"/>
              </a:rPr>
              <a:t>Legislation Advocacy: Working together with several pro-democracy organizations, civil right groups, and affect communicated to create plans to combat and prepare for Project 2025 through several techniques such as lobbying. One huge example of this is the recently created Stop Project 2025 Task Force. Spearheaded by Jared and joined by several congressmen and organizations, the task force looks at ways to work together in the face of Project 2025.</a:t>
            </a:r>
          </a:p>
          <a:p>
            <a:endParaRPr lang="en-US"/>
          </a:p>
        </p:txBody>
      </p:sp>
      <p:sp>
        <p:nvSpPr>
          <p:cNvPr id="4" name="Slide Number Placeholder 3"/>
          <p:cNvSpPr>
            <a:spLocks noGrp="1"/>
          </p:cNvSpPr>
          <p:nvPr>
            <p:ph type="sldNum" sz="quarter" idx="5"/>
          </p:nvPr>
        </p:nvSpPr>
        <p:spPr/>
        <p:txBody>
          <a:bodyPr/>
          <a:lstStyle/>
          <a:p>
            <a:fld id="{0518D6BE-06C7-9D44-B1ED-3695FD14EDEE}" type="slidenum">
              <a:rPr lang="en-US" smtClean="0"/>
              <a:t>24</a:t>
            </a:fld>
            <a:endParaRPr lang="en-US"/>
          </a:p>
        </p:txBody>
      </p:sp>
    </p:spTree>
    <p:extLst>
      <p:ext uri="{BB962C8B-B14F-4D97-AF65-F5344CB8AC3E}">
        <p14:creationId xmlns:p14="http://schemas.microsoft.com/office/powerpoint/2010/main" val="3278834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lean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80940" y="1481395"/>
            <a:ext cx="10363200" cy="715165"/>
          </a:xfrm>
        </p:spPr>
        <p:txBody>
          <a:bodyPr anchor="b">
            <a:normAutofit/>
          </a:bodyPr>
          <a:lstStyle>
            <a:lvl1pPr algn="l">
              <a:defRPr sz="4000"/>
            </a:lvl1pPr>
          </a:lstStyle>
          <a:p>
            <a:r>
              <a:rPr lang="en-US"/>
              <a:t>Presentation Center Title</a:t>
            </a:r>
          </a:p>
        </p:txBody>
      </p:sp>
      <p:sp>
        <p:nvSpPr>
          <p:cNvPr id="3" name="Subtitle 2"/>
          <p:cNvSpPr>
            <a:spLocks noGrp="1"/>
          </p:cNvSpPr>
          <p:nvPr>
            <p:ph type="subTitle" idx="1" hasCustomPrompt="1"/>
          </p:nvPr>
        </p:nvSpPr>
        <p:spPr>
          <a:xfrm>
            <a:off x="1080940" y="3234794"/>
            <a:ext cx="9144000" cy="41991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Blank Subtitle</a:t>
            </a:r>
          </a:p>
        </p:txBody>
      </p:sp>
    </p:spTree>
    <p:extLst>
      <p:ext uri="{BB962C8B-B14F-4D97-AF65-F5344CB8AC3E}">
        <p14:creationId xmlns:p14="http://schemas.microsoft.com/office/powerpoint/2010/main" val="384871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1C8D517-9F9B-9741-906D-C32EE026E21F}" type="datetime1">
              <a:rPr lang="en-US" smtClean="0"/>
              <a:t>10/16/24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359688337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1C8D517-9F9B-9741-906D-C32EE026E21F}" type="datetime1">
              <a:rPr lang="en-US" smtClean="0"/>
              <a:t>10/16/24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138490656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C8D517-9F9B-9741-906D-C32EE026E21F}" type="datetime1">
              <a:rPr lang="en-US" smtClean="0"/>
              <a:t>10/16/24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246704417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C8D517-9F9B-9741-906D-C32EE026E21F}" type="datetime1">
              <a:rPr lang="en-US" smtClean="0"/>
              <a:t>10/16/24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388133506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lean 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3F69B11-0847-0641-84DA-3255B8E0629B}"/>
              </a:ext>
            </a:extLst>
          </p:cNvPr>
          <p:cNvSpPr txBox="1">
            <a:spLocks/>
          </p:cNvSpPr>
          <p:nvPr/>
        </p:nvSpPr>
        <p:spPr>
          <a:xfrm>
            <a:off x="10346784" y="5890515"/>
            <a:ext cx="1080941"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4"/>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316528F-E9C7-4743-838D-D83987E5808B}" type="slidenum">
              <a:rPr lang="en-US" sz="1200" b="0" i="0" smtClean="0">
                <a:solidFill>
                  <a:schemeClr val="tx1"/>
                </a:solidFill>
                <a:latin typeface="+mn-lt"/>
              </a:rPr>
              <a:pPr/>
              <a:t>‹#›</a:t>
            </a:fld>
            <a:endParaRPr lang="en-US" sz="1200" b="0" i="0">
              <a:solidFill>
                <a:schemeClr val="tx1"/>
              </a:solidFill>
              <a:latin typeface="+mn-lt"/>
            </a:endParaRPr>
          </a:p>
        </p:txBody>
      </p:sp>
      <p:sp>
        <p:nvSpPr>
          <p:cNvPr id="7" name="Title 1"/>
          <p:cNvSpPr>
            <a:spLocks noGrp="1"/>
          </p:cNvSpPr>
          <p:nvPr>
            <p:ph type="title" hasCustomPrompt="1"/>
          </p:nvPr>
        </p:nvSpPr>
        <p:spPr>
          <a:xfrm>
            <a:off x="1286935" y="820133"/>
            <a:ext cx="9786419" cy="723622"/>
          </a:xfrm>
        </p:spPr>
        <p:txBody>
          <a:bodyPr anchor="ctr">
            <a:normAutofit/>
          </a:bodyPr>
          <a:lstStyle>
            <a:lvl1pPr>
              <a:defRPr sz="2000"/>
            </a:lvl1pPr>
          </a:lstStyle>
          <a:p>
            <a:r>
              <a:rPr lang="en-US"/>
              <a:t>One-Slide Issue Explainer</a:t>
            </a:r>
          </a:p>
        </p:txBody>
      </p:sp>
      <p:sp>
        <p:nvSpPr>
          <p:cNvPr id="4" name="Slide Number Placeholder 5">
            <a:extLst>
              <a:ext uri="{FF2B5EF4-FFF2-40B4-BE49-F238E27FC236}">
                <a16:creationId xmlns:a16="http://schemas.microsoft.com/office/drawing/2014/main" id="{63F69B11-0847-0641-84DA-3255B8E0629B}"/>
              </a:ext>
            </a:extLst>
          </p:cNvPr>
          <p:cNvSpPr txBox="1">
            <a:spLocks/>
          </p:cNvSpPr>
          <p:nvPr/>
        </p:nvSpPr>
        <p:spPr>
          <a:xfrm>
            <a:off x="10346784" y="5890515"/>
            <a:ext cx="1080941"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4"/>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316528F-E9C7-4743-838D-D83987E5808B}" type="slidenum">
              <a:rPr lang="en-US" sz="1200" b="0" i="0" smtClean="0">
                <a:solidFill>
                  <a:schemeClr val="tx1"/>
                </a:solidFill>
                <a:latin typeface="+mn-lt"/>
              </a:rPr>
              <a:pPr/>
              <a:t>‹#›</a:t>
            </a:fld>
            <a:endParaRPr lang="en-US" sz="1200" b="0" i="0">
              <a:solidFill>
                <a:schemeClr val="tx1"/>
              </a:solidFill>
              <a:latin typeface="+mn-lt"/>
            </a:endParaRPr>
          </a:p>
        </p:txBody>
      </p:sp>
      <p:sp>
        <p:nvSpPr>
          <p:cNvPr id="5" name="Slide Number Placeholder 5">
            <a:extLst>
              <a:ext uri="{FF2B5EF4-FFF2-40B4-BE49-F238E27FC236}">
                <a16:creationId xmlns:a16="http://schemas.microsoft.com/office/drawing/2014/main" id="{63F69B11-0847-0641-84DA-3255B8E0629B}"/>
              </a:ext>
            </a:extLst>
          </p:cNvPr>
          <p:cNvSpPr txBox="1">
            <a:spLocks/>
          </p:cNvSpPr>
          <p:nvPr userDrawn="1"/>
        </p:nvSpPr>
        <p:spPr>
          <a:xfrm>
            <a:off x="10346784" y="5890515"/>
            <a:ext cx="1080941"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4"/>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316528F-E9C7-4743-838D-D83987E5808B}" type="slidenum">
              <a:rPr lang="en-US" sz="1200" b="0" i="0" smtClean="0">
                <a:solidFill>
                  <a:schemeClr val="tx1"/>
                </a:solidFill>
                <a:latin typeface="+mn-lt"/>
              </a:rPr>
              <a:pPr/>
              <a:t>‹#›</a:t>
            </a:fld>
            <a:endParaRPr lang="en-US" sz="1200" b="0" i="0">
              <a:solidFill>
                <a:schemeClr val="tx1"/>
              </a:solidFill>
              <a:latin typeface="+mn-lt"/>
            </a:endParaRPr>
          </a:p>
        </p:txBody>
      </p:sp>
    </p:spTree>
    <p:extLst>
      <p:ext uri="{BB962C8B-B14F-4D97-AF65-F5344CB8AC3E}">
        <p14:creationId xmlns:p14="http://schemas.microsoft.com/office/powerpoint/2010/main" val="551439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ean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80940" y="1481395"/>
            <a:ext cx="10363200" cy="715165"/>
          </a:xfrm>
        </p:spPr>
        <p:txBody>
          <a:bodyPr anchor="b">
            <a:normAutofit/>
          </a:bodyPr>
          <a:lstStyle>
            <a:lvl1pPr algn="l">
              <a:defRPr sz="4000"/>
            </a:lvl1pPr>
          </a:lstStyle>
          <a:p>
            <a:r>
              <a:rPr lang="en-US"/>
              <a:t>Presentation Center Title</a:t>
            </a:r>
          </a:p>
        </p:txBody>
      </p:sp>
      <p:sp>
        <p:nvSpPr>
          <p:cNvPr id="3" name="Subtitle 2"/>
          <p:cNvSpPr>
            <a:spLocks noGrp="1"/>
          </p:cNvSpPr>
          <p:nvPr>
            <p:ph type="subTitle" idx="1" hasCustomPrompt="1"/>
          </p:nvPr>
        </p:nvSpPr>
        <p:spPr>
          <a:xfrm>
            <a:off x="1080940" y="2334042"/>
            <a:ext cx="9144000" cy="41991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Blank Subtitle</a:t>
            </a:r>
          </a:p>
        </p:txBody>
      </p:sp>
    </p:spTree>
    <p:extLst>
      <p:ext uri="{BB962C8B-B14F-4D97-AF65-F5344CB8AC3E}">
        <p14:creationId xmlns:p14="http://schemas.microsoft.com/office/powerpoint/2010/main" val="2052831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ean 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3F69B11-0847-0641-84DA-3255B8E0629B}"/>
              </a:ext>
            </a:extLst>
          </p:cNvPr>
          <p:cNvSpPr txBox="1">
            <a:spLocks/>
          </p:cNvSpPr>
          <p:nvPr userDrawn="1"/>
        </p:nvSpPr>
        <p:spPr>
          <a:xfrm>
            <a:off x="10346784" y="5890515"/>
            <a:ext cx="1080941"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4"/>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316528F-E9C7-4743-838D-D83987E5808B}" type="slidenum">
              <a:rPr lang="en-US" sz="1200" b="0" i="0" smtClean="0">
                <a:solidFill>
                  <a:schemeClr val="tx1"/>
                </a:solidFill>
                <a:latin typeface="+mn-lt"/>
              </a:rPr>
              <a:pPr/>
              <a:t>‹#›</a:t>
            </a:fld>
            <a:endParaRPr lang="en-US" sz="1200" b="0" i="0">
              <a:solidFill>
                <a:schemeClr val="tx1"/>
              </a:solidFill>
              <a:latin typeface="+mn-lt"/>
            </a:endParaRPr>
          </a:p>
        </p:txBody>
      </p:sp>
      <p:sp>
        <p:nvSpPr>
          <p:cNvPr id="7" name="Title 1"/>
          <p:cNvSpPr>
            <a:spLocks noGrp="1"/>
          </p:cNvSpPr>
          <p:nvPr>
            <p:ph type="title" hasCustomPrompt="1"/>
          </p:nvPr>
        </p:nvSpPr>
        <p:spPr>
          <a:xfrm>
            <a:off x="1286935" y="820133"/>
            <a:ext cx="9786419" cy="723622"/>
          </a:xfrm>
        </p:spPr>
        <p:txBody>
          <a:bodyPr anchor="ctr">
            <a:normAutofit/>
          </a:bodyPr>
          <a:lstStyle>
            <a:lvl1pPr>
              <a:defRPr sz="2000"/>
            </a:lvl1pPr>
          </a:lstStyle>
          <a:p>
            <a:r>
              <a:rPr lang="en-US"/>
              <a:t>One-Slide Issue Explainer</a:t>
            </a:r>
          </a:p>
        </p:txBody>
      </p:sp>
    </p:spTree>
    <p:extLst>
      <p:ext uri="{BB962C8B-B14F-4D97-AF65-F5344CB8AC3E}">
        <p14:creationId xmlns:p14="http://schemas.microsoft.com/office/powerpoint/2010/main" val="3851697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Clean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80940" y="1481395"/>
            <a:ext cx="10363200" cy="715165"/>
          </a:xfrm>
        </p:spPr>
        <p:txBody>
          <a:bodyPr anchor="b">
            <a:normAutofit/>
          </a:bodyPr>
          <a:lstStyle>
            <a:lvl1pPr algn="l">
              <a:defRPr sz="4000"/>
            </a:lvl1pPr>
          </a:lstStyle>
          <a:p>
            <a:r>
              <a:rPr lang="en-US"/>
              <a:t>Presentation Center Title</a:t>
            </a:r>
          </a:p>
        </p:txBody>
      </p:sp>
      <p:sp>
        <p:nvSpPr>
          <p:cNvPr id="3" name="Subtitle 2"/>
          <p:cNvSpPr>
            <a:spLocks noGrp="1"/>
          </p:cNvSpPr>
          <p:nvPr>
            <p:ph type="subTitle" idx="1" hasCustomPrompt="1"/>
          </p:nvPr>
        </p:nvSpPr>
        <p:spPr>
          <a:xfrm>
            <a:off x="1080940" y="2334042"/>
            <a:ext cx="9144000" cy="41991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Blank Subtitle</a:t>
            </a:r>
          </a:p>
        </p:txBody>
      </p:sp>
    </p:spTree>
    <p:extLst>
      <p:ext uri="{BB962C8B-B14F-4D97-AF65-F5344CB8AC3E}">
        <p14:creationId xmlns:p14="http://schemas.microsoft.com/office/powerpoint/2010/main" val="2890580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ean 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3F69B11-0847-0641-84DA-3255B8E0629B}"/>
              </a:ext>
            </a:extLst>
          </p:cNvPr>
          <p:cNvSpPr txBox="1">
            <a:spLocks/>
          </p:cNvSpPr>
          <p:nvPr userDrawn="1"/>
        </p:nvSpPr>
        <p:spPr>
          <a:xfrm>
            <a:off x="10346784" y="5890515"/>
            <a:ext cx="1080941"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4"/>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316528F-E9C7-4743-838D-D83987E5808B}" type="slidenum">
              <a:rPr lang="en-US" sz="1200" b="0" i="0" smtClean="0">
                <a:solidFill>
                  <a:schemeClr val="tx1"/>
                </a:solidFill>
                <a:latin typeface="+mn-lt"/>
              </a:rPr>
              <a:pPr/>
              <a:t>‹#›</a:t>
            </a:fld>
            <a:endParaRPr lang="en-US" sz="1200" b="0" i="0">
              <a:solidFill>
                <a:schemeClr val="tx1"/>
              </a:solidFill>
              <a:latin typeface="+mn-lt"/>
            </a:endParaRPr>
          </a:p>
        </p:txBody>
      </p:sp>
      <p:sp>
        <p:nvSpPr>
          <p:cNvPr id="7" name="Title 1"/>
          <p:cNvSpPr>
            <a:spLocks noGrp="1"/>
          </p:cNvSpPr>
          <p:nvPr>
            <p:ph type="title" hasCustomPrompt="1"/>
          </p:nvPr>
        </p:nvSpPr>
        <p:spPr>
          <a:xfrm>
            <a:off x="1286935" y="820133"/>
            <a:ext cx="9786419" cy="723622"/>
          </a:xfrm>
        </p:spPr>
        <p:txBody>
          <a:bodyPr anchor="ctr">
            <a:normAutofit/>
          </a:bodyPr>
          <a:lstStyle>
            <a:lvl1pPr>
              <a:defRPr sz="2000"/>
            </a:lvl1pPr>
          </a:lstStyle>
          <a:p>
            <a:r>
              <a:rPr lang="en-US"/>
              <a:t>One-Slide Issue Explainer</a:t>
            </a:r>
          </a:p>
        </p:txBody>
      </p:sp>
    </p:spTree>
    <p:extLst>
      <p:ext uri="{BB962C8B-B14F-4D97-AF65-F5344CB8AC3E}">
        <p14:creationId xmlns:p14="http://schemas.microsoft.com/office/powerpoint/2010/main" val="3254718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987040"/>
            <a:ext cx="9144000" cy="1605280"/>
          </a:xfrm>
        </p:spPr>
        <p:txBody>
          <a:bodyPr lIns="0" tIns="0" rIns="0" bIns="0" anchor="t" anchorCtr="0"/>
          <a:lstStyle>
            <a:lvl1pPr algn="l">
              <a:defRPr sz="6000"/>
            </a:lvl1pPr>
          </a:lstStyle>
          <a:p>
            <a:r>
              <a:rPr lang="en-US"/>
              <a:t>Click to edit Master title</a:t>
            </a:r>
          </a:p>
        </p:txBody>
      </p:sp>
      <p:pic>
        <p:nvPicPr>
          <p:cNvPr id="10" name="Picture 9">
            <a:extLst>
              <a:ext uri="{FF2B5EF4-FFF2-40B4-BE49-F238E27FC236}">
                <a16:creationId xmlns:a16="http://schemas.microsoft.com/office/drawing/2014/main" id="{F4265A88-EFD8-6248-9980-D109D37EC25C}"/>
              </a:ext>
            </a:extLst>
          </p:cNvPr>
          <p:cNvPicPr>
            <a:picLocks noChangeAspect="1"/>
          </p:cNvPicPr>
          <p:nvPr userDrawn="1"/>
        </p:nvPicPr>
        <p:blipFill>
          <a:blip r:embed="rId3"/>
          <a:srcRect/>
          <a:stretch/>
        </p:blipFill>
        <p:spPr>
          <a:xfrm>
            <a:off x="685800" y="685800"/>
            <a:ext cx="3200399" cy="1179894"/>
          </a:xfrm>
          <a:prstGeom prst="rect">
            <a:avLst/>
          </a:prstGeom>
        </p:spPr>
      </p:pic>
      <p:cxnSp>
        <p:nvCxnSpPr>
          <p:cNvPr id="12" name="Straight Connector 11">
            <a:extLst>
              <a:ext uri="{FF2B5EF4-FFF2-40B4-BE49-F238E27FC236}">
                <a16:creationId xmlns:a16="http://schemas.microsoft.com/office/drawing/2014/main" id="{F48C27EF-8BA3-C041-AFBA-F87CC19DCCC3}"/>
              </a:ext>
            </a:extLst>
          </p:cNvPr>
          <p:cNvCxnSpPr/>
          <p:nvPr userDrawn="1"/>
        </p:nvCxnSpPr>
        <p:spPr>
          <a:xfrm>
            <a:off x="724059" y="470793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165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ean 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3F69B11-0847-0641-84DA-3255B8E0629B}"/>
              </a:ext>
            </a:extLst>
          </p:cNvPr>
          <p:cNvSpPr txBox="1">
            <a:spLocks/>
          </p:cNvSpPr>
          <p:nvPr userDrawn="1"/>
        </p:nvSpPr>
        <p:spPr>
          <a:xfrm>
            <a:off x="10346784" y="5890515"/>
            <a:ext cx="1080941"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4"/>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316528F-E9C7-4743-838D-D83987E5808B}" type="slidenum">
              <a:rPr lang="en-US" sz="1200" b="0" i="0" smtClean="0">
                <a:solidFill>
                  <a:schemeClr val="tx1"/>
                </a:solidFill>
                <a:latin typeface="+mn-lt"/>
              </a:rPr>
              <a:pPr/>
              <a:t>‹#›</a:t>
            </a:fld>
            <a:endParaRPr lang="en-US" sz="1200" b="0" i="0">
              <a:solidFill>
                <a:schemeClr val="tx1"/>
              </a:solidFill>
              <a:latin typeface="+mn-lt"/>
            </a:endParaRPr>
          </a:p>
        </p:txBody>
      </p:sp>
      <p:sp>
        <p:nvSpPr>
          <p:cNvPr id="7" name="Title 1"/>
          <p:cNvSpPr>
            <a:spLocks noGrp="1"/>
          </p:cNvSpPr>
          <p:nvPr>
            <p:ph type="title" hasCustomPrompt="1"/>
          </p:nvPr>
        </p:nvSpPr>
        <p:spPr>
          <a:xfrm>
            <a:off x="1286935" y="820133"/>
            <a:ext cx="9786419" cy="723622"/>
          </a:xfrm>
        </p:spPr>
        <p:txBody>
          <a:bodyPr anchor="ctr">
            <a:normAutofit/>
          </a:bodyPr>
          <a:lstStyle>
            <a:lvl1pPr>
              <a:defRPr sz="2000"/>
            </a:lvl1pPr>
          </a:lstStyle>
          <a:p>
            <a:r>
              <a:rPr lang="en-US"/>
              <a:t>One-Slide Issue Explainer</a:t>
            </a:r>
          </a:p>
        </p:txBody>
      </p:sp>
    </p:spTree>
    <p:extLst>
      <p:ext uri="{BB962C8B-B14F-4D97-AF65-F5344CB8AC3E}">
        <p14:creationId xmlns:p14="http://schemas.microsoft.com/office/powerpoint/2010/main" val="3381632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5897F4-ACBB-604E-B35F-41EA7C15EFF8}"/>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lIns="0" tIns="0" rIns="0" bIns="0"/>
          <a:lstStyle/>
          <a:p>
            <a:r>
              <a:rPr lang="en-US"/>
              <a:t>CLICK TO EDIT MASTER TITLE STYLE</a:t>
            </a:r>
          </a:p>
        </p:txBody>
      </p:sp>
      <p:sp>
        <p:nvSpPr>
          <p:cNvPr id="5" name="Footer Placeholder 4"/>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6" name="Slide Number Placeholder 5"/>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cxnSp>
        <p:nvCxnSpPr>
          <p:cNvPr id="7" name="Straight Connector 6">
            <a:extLst>
              <a:ext uri="{FF2B5EF4-FFF2-40B4-BE49-F238E27FC236}">
                <a16:creationId xmlns:a16="http://schemas.microsoft.com/office/drawing/2014/main" id="{D6A1DD8B-A5D7-4F47-9D32-D0F91E61CB6B}"/>
              </a:ext>
            </a:extLst>
          </p:cNvPr>
          <p:cNvCxnSpPr>
            <a:cxnSpLocks/>
          </p:cNvCxnSpPr>
          <p:nvPr userDrawn="1"/>
        </p:nvCxnSpPr>
        <p:spPr>
          <a:xfrm>
            <a:off x="722376" y="129997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3753713C-4F9C-9749-802F-1DD2E8108E75}"/>
              </a:ext>
            </a:extLst>
          </p:cNvPr>
          <p:cNvSpPr>
            <a:spLocks noGrp="1"/>
          </p:cNvSpPr>
          <p:nvPr>
            <p:ph type="pic" sz="quarter" idx="13"/>
          </p:nvPr>
        </p:nvSpPr>
        <p:spPr>
          <a:xfrm>
            <a:off x="929480" y="1459036"/>
            <a:ext cx="1280160" cy="1600200"/>
          </a:xfrm>
          <a:effectLst>
            <a:outerShdw blurRad="14833" dist="25400" dir="5400000" algn="t" rotWithShape="0">
              <a:schemeClr val="accent1"/>
            </a:outerShdw>
          </a:effectLst>
        </p:spPr>
        <p:txBody>
          <a:bodyPr/>
          <a:lstStyle/>
          <a:p>
            <a:endParaRPr lang="en-US"/>
          </a:p>
        </p:txBody>
      </p:sp>
      <p:sp>
        <p:nvSpPr>
          <p:cNvPr id="11" name="Text Placeholder 10">
            <a:extLst>
              <a:ext uri="{FF2B5EF4-FFF2-40B4-BE49-F238E27FC236}">
                <a16:creationId xmlns:a16="http://schemas.microsoft.com/office/drawing/2014/main" id="{794329AF-AE02-854C-9598-30F3702866EE}"/>
              </a:ext>
            </a:extLst>
          </p:cNvPr>
          <p:cNvSpPr>
            <a:spLocks noGrp="1"/>
          </p:cNvSpPr>
          <p:nvPr>
            <p:ph type="body" sz="quarter" idx="14" hasCustomPrompt="1"/>
          </p:nvPr>
        </p:nvSpPr>
        <p:spPr>
          <a:xfrm>
            <a:off x="685800" y="3120227"/>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13" name="Text Placeholder 10">
            <a:extLst>
              <a:ext uri="{FF2B5EF4-FFF2-40B4-BE49-F238E27FC236}">
                <a16:creationId xmlns:a16="http://schemas.microsoft.com/office/drawing/2014/main" id="{9BF3C4A6-DE83-5841-A5DD-3FAB80698D48}"/>
              </a:ext>
            </a:extLst>
          </p:cNvPr>
          <p:cNvSpPr>
            <a:spLocks noGrp="1"/>
          </p:cNvSpPr>
          <p:nvPr>
            <p:ph type="body" sz="quarter" idx="16" hasCustomPrompt="1"/>
          </p:nvPr>
        </p:nvSpPr>
        <p:spPr>
          <a:xfrm>
            <a:off x="9738678" y="3120227"/>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15" name="Text Placeholder 10">
            <a:extLst>
              <a:ext uri="{FF2B5EF4-FFF2-40B4-BE49-F238E27FC236}">
                <a16:creationId xmlns:a16="http://schemas.microsoft.com/office/drawing/2014/main" id="{4EA3075C-A6C8-D547-9924-F04E98F40530}"/>
              </a:ext>
            </a:extLst>
          </p:cNvPr>
          <p:cNvSpPr>
            <a:spLocks noGrp="1"/>
          </p:cNvSpPr>
          <p:nvPr>
            <p:ph type="body" sz="quarter" idx="18" hasCustomPrompt="1"/>
          </p:nvPr>
        </p:nvSpPr>
        <p:spPr>
          <a:xfrm>
            <a:off x="5090399" y="3120227"/>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17" name="Text Placeholder 10">
            <a:extLst>
              <a:ext uri="{FF2B5EF4-FFF2-40B4-BE49-F238E27FC236}">
                <a16:creationId xmlns:a16="http://schemas.microsoft.com/office/drawing/2014/main" id="{75F14050-E7DC-3842-B656-ADDA6FDF64F1}"/>
              </a:ext>
            </a:extLst>
          </p:cNvPr>
          <p:cNvSpPr>
            <a:spLocks noGrp="1"/>
          </p:cNvSpPr>
          <p:nvPr>
            <p:ph type="body" sz="quarter" idx="20" hasCustomPrompt="1"/>
          </p:nvPr>
        </p:nvSpPr>
        <p:spPr>
          <a:xfrm>
            <a:off x="2888099" y="3120227"/>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19" name="Text Placeholder 10">
            <a:extLst>
              <a:ext uri="{FF2B5EF4-FFF2-40B4-BE49-F238E27FC236}">
                <a16:creationId xmlns:a16="http://schemas.microsoft.com/office/drawing/2014/main" id="{74A0256C-B392-0F45-A827-3F38A68A384B}"/>
              </a:ext>
            </a:extLst>
          </p:cNvPr>
          <p:cNvSpPr>
            <a:spLocks noGrp="1"/>
          </p:cNvSpPr>
          <p:nvPr>
            <p:ph type="body" sz="quarter" idx="22" hasCustomPrompt="1"/>
          </p:nvPr>
        </p:nvSpPr>
        <p:spPr>
          <a:xfrm>
            <a:off x="7414538" y="3120227"/>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20" name="Picture Placeholder 8">
            <a:extLst>
              <a:ext uri="{FF2B5EF4-FFF2-40B4-BE49-F238E27FC236}">
                <a16:creationId xmlns:a16="http://schemas.microsoft.com/office/drawing/2014/main" id="{D92F7ADF-03DA-B745-9536-8824F8D7E163}"/>
              </a:ext>
            </a:extLst>
          </p:cNvPr>
          <p:cNvSpPr>
            <a:spLocks noGrp="1"/>
          </p:cNvSpPr>
          <p:nvPr>
            <p:ph type="pic" sz="quarter" idx="23"/>
          </p:nvPr>
        </p:nvSpPr>
        <p:spPr>
          <a:xfrm>
            <a:off x="9982359" y="1459036"/>
            <a:ext cx="1280160" cy="1600200"/>
          </a:xfrm>
          <a:effectLst>
            <a:outerShdw blurRad="14833" dist="25400" dir="5400000" algn="t" rotWithShape="0">
              <a:schemeClr val="accent1"/>
            </a:outerShdw>
          </a:effectLst>
        </p:spPr>
        <p:txBody>
          <a:bodyPr/>
          <a:lstStyle/>
          <a:p>
            <a:endParaRPr lang="en-US"/>
          </a:p>
        </p:txBody>
      </p:sp>
      <p:sp>
        <p:nvSpPr>
          <p:cNvPr id="21" name="Picture Placeholder 8">
            <a:extLst>
              <a:ext uri="{FF2B5EF4-FFF2-40B4-BE49-F238E27FC236}">
                <a16:creationId xmlns:a16="http://schemas.microsoft.com/office/drawing/2014/main" id="{53596F40-4635-8C44-86E3-353A11719068}"/>
              </a:ext>
            </a:extLst>
          </p:cNvPr>
          <p:cNvSpPr>
            <a:spLocks noGrp="1"/>
          </p:cNvSpPr>
          <p:nvPr>
            <p:ph type="pic" sz="quarter" idx="24"/>
          </p:nvPr>
        </p:nvSpPr>
        <p:spPr>
          <a:xfrm>
            <a:off x="3131780" y="1459036"/>
            <a:ext cx="1280160" cy="1600200"/>
          </a:xfrm>
          <a:effectLst>
            <a:outerShdw blurRad="14833" dist="25400" dir="5400000" algn="t" rotWithShape="0">
              <a:schemeClr val="accent1"/>
            </a:outerShdw>
          </a:effectLst>
        </p:spPr>
        <p:txBody>
          <a:bodyPr/>
          <a:lstStyle/>
          <a:p>
            <a:endParaRPr lang="en-US"/>
          </a:p>
        </p:txBody>
      </p:sp>
      <p:sp>
        <p:nvSpPr>
          <p:cNvPr id="22" name="Picture Placeholder 8">
            <a:extLst>
              <a:ext uri="{FF2B5EF4-FFF2-40B4-BE49-F238E27FC236}">
                <a16:creationId xmlns:a16="http://schemas.microsoft.com/office/drawing/2014/main" id="{926CDA84-6783-BA49-8A2C-E4746B8AB461}"/>
              </a:ext>
            </a:extLst>
          </p:cNvPr>
          <p:cNvSpPr>
            <a:spLocks noGrp="1"/>
          </p:cNvSpPr>
          <p:nvPr>
            <p:ph type="pic" sz="quarter" idx="25"/>
          </p:nvPr>
        </p:nvSpPr>
        <p:spPr>
          <a:xfrm>
            <a:off x="5334080" y="1459036"/>
            <a:ext cx="1280160" cy="1600200"/>
          </a:xfrm>
          <a:effectLst>
            <a:outerShdw blurRad="14833" dist="25400" dir="5400000" algn="t" rotWithShape="0">
              <a:schemeClr val="accent1"/>
            </a:outerShdw>
          </a:effectLst>
        </p:spPr>
        <p:txBody>
          <a:bodyPr/>
          <a:lstStyle/>
          <a:p>
            <a:endParaRPr lang="en-US"/>
          </a:p>
        </p:txBody>
      </p:sp>
      <p:sp>
        <p:nvSpPr>
          <p:cNvPr id="23" name="Picture Placeholder 8">
            <a:extLst>
              <a:ext uri="{FF2B5EF4-FFF2-40B4-BE49-F238E27FC236}">
                <a16:creationId xmlns:a16="http://schemas.microsoft.com/office/drawing/2014/main" id="{C7E9A423-7E84-8F4C-B448-51A0FC976BB3}"/>
              </a:ext>
            </a:extLst>
          </p:cNvPr>
          <p:cNvSpPr>
            <a:spLocks noGrp="1"/>
          </p:cNvSpPr>
          <p:nvPr>
            <p:ph type="pic" sz="quarter" idx="26"/>
          </p:nvPr>
        </p:nvSpPr>
        <p:spPr>
          <a:xfrm>
            <a:off x="7658219" y="1459036"/>
            <a:ext cx="1280160" cy="1600200"/>
          </a:xfrm>
          <a:effectLst>
            <a:outerShdw blurRad="14833" dist="25400" dir="5400000" algn="t" rotWithShape="0">
              <a:schemeClr val="accent1"/>
            </a:outerShdw>
          </a:effectLst>
        </p:spPr>
        <p:txBody>
          <a:bodyPr/>
          <a:lstStyle/>
          <a:p>
            <a:endParaRPr lang="en-US"/>
          </a:p>
        </p:txBody>
      </p:sp>
      <p:sp>
        <p:nvSpPr>
          <p:cNvPr id="24" name="Picture Placeholder 8">
            <a:extLst>
              <a:ext uri="{FF2B5EF4-FFF2-40B4-BE49-F238E27FC236}">
                <a16:creationId xmlns:a16="http://schemas.microsoft.com/office/drawing/2014/main" id="{3180465C-754F-634A-8CC7-0A0C98558FB6}"/>
              </a:ext>
            </a:extLst>
          </p:cNvPr>
          <p:cNvSpPr>
            <a:spLocks noGrp="1"/>
          </p:cNvSpPr>
          <p:nvPr>
            <p:ph type="pic" sz="quarter" idx="27"/>
          </p:nvPr>
        </p:nvSpPr>
        <p:spPr>
          <a:xfrm>
            <a:off x="929480" y="3929918"/>
            <a:ext cx="1280160" cy="1600200"/>
          </a:xfrm>
          <a:effectLst>
            <a:outerShdw blurRad="14833" dist="25400" dir="5400000" algn="t" rotWithShape="0">
              <a:schemeClr val="accent1"/>
            </a:outerShdw>
          </a:effectLst>
        </p:spPr>
        <p:txBody>
          <a:bodyPr/>
          <a:lstStyle/>
          <a:p>
            <a:endParaRPr lang="en-US"/>
          </a:p>
        </p:txBody>
      </p:sp>
      <p:sp>
        <p:nvSpPr>
          <p:cNvPr id="25" name="Text Placeholder 10">
            <a:extLst>
              <a:ext uri="{FF2B5EF4-FFF2-40B4-BE49-F238E27FC236}">
                <a16:creationId xmlns:a16="http://schemas.microsoft.com/office/drawing/2014/main" id="{4327D558-D4C2-7143-A5C0-F355A998EC00}"/>
              </a:ext>
            </a:extLst>
          </p:cNvPr>
          <p:cNvSpPr>
            <a:spLocks noGrp="1"/>
          </p:cNvSpPr>
          <p:nvPr>
            <p:ph type="body" sz="quarter" idx="28" hasCustomPrompt="1"/>
          </p:nvPr>
        </p:nvSpPr>
        <p:spPr>
          <a:xfrm>
            <a:off x="685800" y="5591109"/>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26" name="Text Placeholder 10">
            <a:extLst>
              <a:ext uri="{FF2B5EF4-FFF2-40B4-BE49-F238E27FC236}">
                <a16:creationId xmlns:a16="http://schemas.microsoft.com/office/drawing/2014/main" id="{C2BE4C0C-1971-324A-BA29-B355FE1E03B9}"/>
              </a:ext>
            </a:extLst>
          </p:cNvPr>
          <p:cNvSpPr>
            <a:spLocks noGrp="1"/>
          </p:cNvSpPr>
          <p:nvPr>
            <p:ph type="body" sz="quarter" idx="29" hasCustomPrompt="1"/>
          </p:nvPr>
        </p:nvSpPr>
        <p:spPr>
          <a:xfrm>
            <a:off x="9738678" y="5591109"/>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27" name="Text Placeholder 10">
            <a:extLst>
              <a:ext uri="{FF2B5EF4-FFF2-40B4-BE49-F238E27FC236}">
                <a16:creationId xmlns:a16="http://schemas.microsoft.com/office/drawing/2014/main" id="{61B28B83-EABA-F84D-855A-145858697E70}"/>
              </a:ext>
            </a:extLst>
          </p:cNvPr>
          <p:cNvSpPr>
            <a:spLocks noGrp="1"/>
          </p:cNvSpPr>
          <p:nvPr>
            <p:ph type="body" sz="quarter" idx="30" hasCustomPrompt="1"/>
          </p:nvPr>
        </p:nvSpPr>
        <p:spPr>
          <a:xfrm>
            <a:off x="5090399" y="5591109"/>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28" name="Text Placeholder 10">
            <a:extLst>
              <a:ext uri="{FF2B5EF4-FFF2-40B4-BE49-F238E27FC236}">
                <a16:creationId xmlns:a16="http://schemas.microsoft.com/office/drawing/2014/main" id="{5A204ED3-4B96-364B-B87F-C020E1D42803}"/>
              </a:ext>
            </a:extLst>
          </p:cNvPr>
          <p:cNvSpPr>
            <a:spLocks noGrp="1"/>
          </p:cNvSpPr>
          <p:nvPr>
            <p:ph type="body" sz="quarter" idx="31" hasCustomPrompt="1"/>
          </p:nvPr>
        </p:nvSpPr>
        <p:spPr>
          <a:xfrm>
            <a:off x="2888099" y="5591109"/>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29" name="Text Placeholder 10">
            <a:extLst>
              <a:ext uri="{FF2B5EF4-FFF2-40B4-BE49-F238E27FC236}">
                <a16:creationId xmlns:a16="http://schemas.microsoft.com/office/drawing/2014/main" id="{B3326C51-2EB4-F24B-9CE4-5B1AC61CEE3C}"/>
              </a:ext>
            </a:extLst>
          </p:cNvPr>
          <p:cNvSpPr>
            <a:spLocks noGrp="1"/>
          </p:cNvSpPr>
          <p:nvPr>
            <p:ph type="body" sz="quarter" idx="32" hasCustomPrompt="1"/>
          </p:nvPr>
        </p:nvSpPr>
        <p:spPr>
          <a:xfrm>
            <a:off x="7414538" y="5591109"/>
            <a:ext cx="1767522" cy="685800"/>
          </a:xfrm>
        </p:spPr>
        <p:txBody>
          <a:bodyPr lIns="0" tIns="0" rIns="0" bIns="0">
            <a:normAutofit/>
          </a:bodyPr>
          <a:lstStyle>
            <a:lvl1pPr marL="0" indent="0" algn="ctr">
              <a:lnSpc>
                <a:spcPct val="100000"/>
              </a:lnSpc>
              <a:spcBef>
                <a:spcPts val="0"/>
              </a:spcBef>
              <a:buNone/>
              <a:defRPr sz="1400" b="0" i="0">
                <a:latin typeface="Helvetica" pitchFamily="2" charset="0"/>
              </a:defRPr>
            </a:lvl1pPr>
          </a:lstStyle>
          <a:p>
            <a:pPr lvl="0"/>
            <a:r>
              <a:rPr lang="en-US"/>
              <a:t>Name</a:t>
            </a:r>
          </a:p>
          <a:p>
            <a:pPr lvl="0"/>
            <a:r>
              <a:rPr lang="en-US"/>
              <a:t>Relevant Title</a:t>
            </a:r>
          </a:p>
          <a:p>
            <a:pPr lvl="0"/>
            <a:r>
              <a:rPr lang="en-US"/>
              <a:t>Email Address</a:t>
            </a:r>
          </a:p>
        </p:txBody>
      </p:sp>
      <p:sp>
        <p:nvSpPr>
          <p:cNvPr id="30" name="Picture Placeholder 8">
            <a:extLst>
              <a:ext uri="{FF2B5EF4-FFF2-40B4-BE49-F238E27FC236}">
                <a16:creationId xmlns:a16="http://schemas.microsoft.com/office/drawing/2014/main" id="{4CCDD5AF-6900-E344-BC7E-47185A9D5D1D}"/>
              </a:ext>
            </a:extLst>
          </p:cNvPr>
          <p:cNvSpPr>
            <a:spLocks noGrp="1"/>
          </p:cNvSpPr>
          <p:nvPr>
            <p:ph type="pic" sz="quarter" idx="33"/>
          </p:nvPr>
        </p:nvSpPr>
        <p:spPr>
          <a:xfrm>
            <a:off x="9982359" y="3929918"/>
            <a:ext cx="1280160" cy="1600200"/>
          </a:xfrm>
          <a:effectLst>
            <a:outerShdw blurRad="14833" dist="25400" dir="5400000" algn="t" rotWithShape="0">
              <a:schemeClr val="accent1"/>
            </a:outerShdw>
          </a:effectLst>
        </p:spPr>
        <p:txBody>
          <a:bodyPr/>
          <a:lstStyle/>
          <a:p>
            <a:endParaRPr lang="en-US"/>
          </a:p>
        </p:txBody>
      </p:sp>
      <p:sp>
        <p:nvSpPr>
          <p:cNvPr id="31" name="Picture Placeholder 8">
            <a:extLst>
              <a:ext uri="{FF2B5EF4-FFF2-40B4-BE49-F238E27FC236}">
                <a16:creationId xmlns:a16="http://schemas.microsoft.com/office/drawing/2014/main" id="{6CE4E8EA-CB5C-2A41-895B-2A34C9E290EB}"/>
              </a:ext>
            </a:extLst>
          </p:cNvPr>
          <p:cNvSpPr>
            <a:spLocks noGrp="1"/>
          </p:cNvSpPr>
          <p:nvPr>
            <p:ph type="pic" sz="quarter" idx="34"/>
          </p:nvPr>
        </p:nvSpPr>
        <p:spPr>
          <a:xfrm>
            <a:off x="3131780" y="3929918"/>
            <a:ext cx="1280160" cy="1600200"/>
          </a:xfrm>
          <a:effectLst>
            <a:outerShdw blurRad="14833" dist="25400" dir="5400000" algn="t" rotWithShape="0">
              <a:schemeClr val="accent1"/>
            </a:outerShdw>
          </a:effectLst>
        </p:spPr>
        <p:txBody>
          <a:bodyPr/>
          <a:lstStyle/>
          <a:p>
            <a:endParaRPr lang="en-US"/>
          </a:p>
        </p:txBody>
      </p:sp>
      <p:sp>
        <p:nvSpPr>
          <p:cNvPr id="32" name="Picture Placeholder 8">
            <a:extLst>
              <a:ext uri="{FF2B5EF4-FFF2-40B4-BE49-F238E27FC236}">
                <a16:creationId xmlns:a16="http://schemas.microsoft.com/office/drawing/2014/main" id="{92DC8553-9951-6E45-A3BF-4D25CE939B12}"/>
              </a:ext>
            </a:extLst>
          </p:cNvPr>
          <p:cNvSpPr>
            <a:spLocks noGrp="1"/>
          </p:cNvSpPr>
          <p:nvPr>
            <p:ph type="pic" sz="quarter" idx="35"/>
          </p:nvPr>
        </p:nvSpPr>
        <p:spPr>
          <a:xfrm>
            <a:off x="5334080" y="3929918"/>
            <a:ext cx="1280160" cy="1600200"/>
          </a:xfrm>
          <a:effectLst>
            <a:outerShdw blurRad="14833" dist="25400" dir="5400000" algn="t" rotWithShape="0">
              <a:schemeClr val="accent1"/>
            </a:outerShdw>
          </a:effectLst>
        </p:spPr>
        <p:txBody>
          <a:bodyPr/>
          <a:lstStyle/>
          <a:p>
            <a:endParaRPr lang="en-US"/>
          </a:p>
        </p:txBody>
      </p:sp>
      <p:sp>
        <p:nvSpPr>
          <p:cNvPr id="33" name="Picture Placeholder 8">
            <a:extLst>
              <a:ext uri="{FF2B5EF4-FFF2-40B4-BE49-F238E27FC236}">
                <a16:creationId xmlns:a16="http://schemas.microsoft.com/office/drawing/2014/main" id="{59D4E41F-7A6A-1444-B7C2-2F057EA073A0}"/>
              </a:ext>
            </a:extLst>
          </p:cNvPr>
          <p:cNvSpPr>
            <a:spLocks noGrp="1"/>
          </p:cNvSpPr>
          <p:nvPr>
            <p:ph type="pic" sz="quarter" idx="36"/>
          </p:nvPr>
        </p:nvSpPr>
        <p:spPr>
          <a:xfrm>
            <a:off x="7658219" y="3929918"/>
            <a:ext cx="1280160" cy="1600200"/>
          </a:xfrm>
          <a:effectLst>
            <a:outerShdw blurRad="14833" dist="25400" dir="5400000" algn="t" rotWithShape="0">
              <a:schemeClr val="accent1"/>
            </a:outerShdw>
          </a:effectLst>
        </p:spPr>
        <p:txBody>
          <a:bodyPr/>
          <a:lstStyle/>
          <a:p>
            <a:endParaRPr lang="en-US"/>
          </a:p>
        </p:txBody>
      </p:sp>
    </p:spTree>
    <p:extLst>
      <p:ext uri="{BB962C8B-B14F-4D97-AF65-F5344CB8AC3E}">
        <p14:creationId xmlns:p14="http://schemas.microsoft.com/office/powerpoint/2010/main" val="3807555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p>
            <a:r>
              <a:rPr lang="en-US"/>
              <a:t>CLICK TO EDIT MASTER TITLE STYLE</a:t>
            </a:r>
          </a:p>
        </p:txBody>
      </p:sp>
      <p:sp>
        <p:nvSpPr>
          <p:cNvPr id="3" name="Content Placeholder 2"/>
          <p:cNvSpPr>
            <a:spLocks noGrp="1"/>
          </p:cNvSpPr>
          <p:nvPr>
            <p:ph idx="1"/>
          </p:nvPr>
        </p:nvSpPr>
        <p:spPr>
          <a:xfrm>
            <a:off x="685800" y="1825624"/>
            <a:ext cx="10515600" cy="433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6A1DD8B-A5D7-4F47-9D32-D0F91E61CB6B}"/>
              </a:ext>
            </a:extLst>
          </p:cNvPr>
          <p:cNvCxnSpPr/>
          <p:nvPr userDrawn="1"/>
        </p:nvCxnSpPr>
        <p:spPr>
          <a:xfrm>
            <a:off x="722376" y="149047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9652FF0-987B-1F48-8DE0-C7F8A608B3C8}"/>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23502442-1505-0D4C-8750-7BE0788C8684}"/>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1" name="Slide Number Placeholder 5">
            <a:extLst>
              <a:ext uri="{FF2B5EF4-FFF2-40B4-BE49-F238E27FC236}">
                <a16:creationId xmlns:a16="http://schemas.microsoft.com/office/drawing/2014/main" id="{6426D65B-B207-0B40-9A49-C22C0821781A}"/>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20700248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p>
            <a:r>
              <a:rPr lang="en-US"/>
              <a:t>CLICK TO EDIT MASTER TITLE STYLE</a:t>
            </a:r>
          </a:p>
        </p:txBody>
      </p:sp>
      <p:sp>
        <p:nvSpPr>
          <p:cNvPr id="3" name="Content Placeholder 2"/>
          <p:cNvSpPr>
            <a:spLocks noGrp="1"/>
          </p:cNvSpPr>
          <p:nvPr>
            <p:ph idx="1"/>
          </p:nvPr>
        </p:nvSpPr>
        <p:spPr>
          <a:xfrm>
            <a:off x="685800" y="1825624"/>
            <a:ext cx="10515600" cy="433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6A1DD8B-A5D7-4F47-9D32-D0F91E61CB6B}"/>
              </a:ext>
            </a:extLst>
          </p:cNvPr>
          <p:cNvCxnSpPr/>
          <p:nvPr userDrawn="1"/>
        </p:nvCxnSpPr>
        <p:spPr>
          <a:xfrm>
            <a:off x="722376" y="149047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197AAEC-3AFC-3A44-B9BB-5E646DD92266}"/>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784F4303-AEFE-0C4D-BF5D-44FF556E1C4F}"/>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1" name="Slide Number Placeholder 5">
            <a:extLst>
              <a:ext uri="{FF2B5EF4-FFF2-40B4-BE49-F238E27FC236}">
                <a16:creationId xmlns:a16="http://schemas.microsoft.com/office/drawing/2014/main" id="{D7728574-847C-1B47-8567-DE052520CF33}"/>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5945349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
            <a:extLst>
              <a:ext uri="{FF2B5EF4-FFF2-40B4-BE49-F238E27FC236}">
                <a16:creationId xmlns:a16="http://schemas.microsoft.com/office/drawing/2014/main" id="{1E2A8AB9-F1B9-FE43-8C19-D1DF64CBBEB1}"/>
              </a:ext>
            </a:extLst>
          </p:cNvPr>
          <p:cNvSpPr>
            <a:spLocks noGrp="1"/>
          </p:cNvSpPr>
          <p:nvPr>
            <p:ph type="body" idx="13" hasCustomPrompt="1"/>
          </p:nvPr>
        </p:nvSpPr>
        <p:spPr>
          <a:xfrm>
            <a:off x="685800" y="1256090"/>
            <a:ext cx="8999621" cy="479842"/>
          </a:xfrm>
        </p:spPr>
        <p:txBody>
          <a:bodyPr lIns="0" tIns="0" rIns="0" bIns="0">
            <a:normAutofit/>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12" name="Rectangle 11">
            <a:extLst>
              <a:ext uri="{FF2B5EF4-FFF2-40B4-BE49-F238E27FC236}">
                <a16:creationId xmlns:a16="http://schemas.microsoft.com/office/drawing/2014/main" id="{2EFB2207-47D4-AA4C-A39A-8F65D57C930C}"/>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a:extLst>
              <a:ext uri="{FF2B5EF4-FFF2-40B4-BE49-F238E27FC236}">
                <a16:creationId xmlns:a16="http://schemas.microsoft.com/office/drawing/2014/main" id="{5B89B49D-6E7D-A44F-907F-783858B6BF85}"/>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4" name="Slide Number Placeholder 5">
            <a:extLst>
              <a:ext uri="{FF2B5EF4-FFF2-40B4-BE49-F238E27FC236}">
                <a16:creationId xmlns:a16="http://schemas.microsoft.com/office/drawing/2014/main" id="{E70A5E9A-78A7-CA44-999F-28BE715E8070}"/>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2185425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
            <a:extLst>
              <a:ext uri="{FF2B5EF4-FFF2-40B4-BE49-F238E27FC236}">
                <a16:creationId xmlns:a16="http://schemas.microsoft.com/office/drawing/2014/main" id="{1E2A8AB9-F1B9-FE43-8C19-D1DF64CBBEB1}"/>
              </a:ext>
            </a:extLst>
          </p:cNvPr>
          <p:cNvSpPr>
            <a:spLocks noGrp="1"/>
          </p:cNvSpPr>
          <p:nvPr>
            <p:ph type="body" idx="13" hasCustomPrompt="1"/>
          </p:nvPr>
        </p:nvSpPr>
        <p:spPr>
          <a:xfrm>
            <a:off x="685800" y="1256090"/>
            <a:ext cx="8999621" cy="479842"/>
          </a:xfrm>
        </p:spPr>
        <p:txBody>
          <a:bodyPr lIns="0" tIns="0" rIns="0" bIns="0">
            <a:normAutofit/>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12" name="Rectangle 11">
            <a:extLst>
              <a:ext uri="{FF2B5EF4-FFF2-40B4-BE49-F238E27FC236}">
                <a16:creationId xmlns:a16="http://schemas.microsoft.com/office/drawing/2014/main" id="{1212EF80-DF20-1148-8504-1A8395404E19}"/>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a:extLst>
              <a:ext uri="{FF2B5EF4-FFF2-40B4-BE49-F238E27FC236}">
                <a16:creationId xmlns:a16="http://schemas.microsoft.com/office/drawing/2014/main" id="{A531B8EC-C0D8-1540-9E09-3CB98FA1B803}"/>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4" name="Slide Number Placeholder 5">
            <a:extLst>
              <a:ext uri="{FF2B5EF4-FFF2-40B4-BE49-F238E27FC236}">
                <a16:creationId xmlns:a16="http://schemas.microsoft.com/office/drawing/2014/main" id="{D2FDACDC-AA16-624E-91D6-38367A445D8B}"/>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4213503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8800" y="3114173"/>
            <a:ext cx="8999621" cy="629653"/>
          </a:xfrm>
        </p:spPr>
        <p:txBody>
          <a:bodyPr lIns="0" tIns="0" rIns="0" bIns="0" anchor="b">
            <a:noAutofit/>
          </a:bodyPr>
          <a:lstStyle>
            <a:lvl1pPr>
              <a:defRPr sz="4000">
                <a:solidFill>
                  <a:schemeClr val="bg1"/>
                </a:solidFill>
              </a:defRPr>
            </a:lvl1pPr>
          </a:lstStyle>
          <a:p>
            <a:r>
              <a:rPr lang="en-US"/>
              <a:t>SECTION TITLE</a:t>
            </a:r>
          </a:p>
        </p:txBody>
      </p:sp>
      <p:sp>
        <p:nvSpPr>
          <p:cNvPr id="3" name="Text Placeholder 2"/>
          <p:cNvSpPr>
            <a:spLocks noGrp="1"/>
          </p:cNvSpPr>
          <p:nvPr>
            <p:ph type="body" idx="1" hasCustomPrompt="1"/>
          </p:nvPr>
        </p:nvSpPr>
        <p:spPr>
          <a:xfrm>
            <a:off x="1828800" y="3787359"/>
            <a:ext cx="8999621" cy="479842"/>
          </a:xfrm>
        </p:spPr>
        <p:txBody>
          <a:bodyPr lIns="0" tIns="0" rIns="0" bIns="0">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8" name="Title 1">
            <a:extLst>
              <a:ext uri="{FF2B5EF4-FFF2-40B4-BE49-F238E27FC236}">
                <a16:creationId xmlns:a16="http://schemas.microsoft.com/office/drawing/2014/main" id="{C9C0D27C-9E1D-FB48-9E4D-98646FA8B67C}"/>
              </a:ext>
            </a:extLst>
          </p:cNvPr>
          <p:cNvSpPr txBox="1">
            <a:spLocks/>
          </p:cNvSpPr>
          <p:nvPr userDrawn="1"/>
        </p:nvSpPr>
        <p:spPr>
          <a:xfrm>
            <a:off x="0" y="3114173"/>
            <a:ext cx="1573619" cy="1153027"/>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i="0" kern="1200">
                <a:solidFill>
                  <a:schemeClr val="bg1"/>
                </a:solidFill>
                <a:latin typeface="Helvetica" pitchFamily="2" charset="0"/>
                <a:ea typeface="+mj-ea"/>
                <a:cs typeface="+mj-cs"/>
              </a:defRPr>
            </a:lvl1pPr>
          </a:lstStyle>
          <a:p>
            <a:pPr algn="ctr"/>
            <a:r>
              <a:rPr lang="en-US" sz="8000"/>
              <a:t>#</a:t>
            </a:r>
          </a:p>
        </p:txBody>
      </p:sp>
    </p:spTree>
    <p:extLst>
      <p:ext uri="{BB962C8B-B14F-4D97-AF65-F5344CB8AC3E}">
        <p14:creationId xmlns:p14="http://schemas.microsoft.com/office/powerpoint/2010/main" val="36510613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8800" y="3114173"/>
            <a:ext cx="8999621" cy="629653"/>
          </a:xfrm>
        </p:spPr>
        <p:txBody>
          <a:bodyPr lIns="0" tIns="0" rIns="0" bIns="0" anchor="b">
            <a:noAutofit/>
          </a:bodyPr>
          <a:lstStyle>
            <a:lvl1pPr>
              <a:defRPr sz="4000">
                <a:solidFill>
                  <a:schemeClr val="bg1"/>
                </a:solidFill>
              </a:defRPr>
            </a:lvl1pPr>
          </a:lstStyle>
          <a:p>
            <a:r>
              <a:rPr lang="en-US"/>
              <a:t>SECTION TITLE</a:t>
            </a:r>
          </a:p>
        </p:txBody>
      </p:sp>
      <p:sp>
        <p:nvSpPr>
          <p:cNvPr id="3" name="Text Placeholder 2"/>
          <p:cNvSpPr>
            <a:spLocks noGrp="1"/>
          </p:cNvSpPr>
          <p:nvPr>
            <p:ph type="body" idx="1" hasCustomPrompt="1"/>
          </p:nvPr>
        </p:nvSpPr>
        <p:spPr>
          <a:xfrm>
            <a:off x="1828800" y="3787359"/>
            <a:ext cx="8999621" cy="479842"/>
          </a:xfrm>
        </p:spPr>
        <p:txBody>
          <a:bodyPr lIns="0" tIns="0" rIns="0" bIns="0">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8" name="Title 1">
            <a:extLst>
              <a:ext uri="{FF2B5EF4-FFF2-40B4-BE49-F238E27FC236}">
                <a16:creationId xmlns:a16="http://schemas.microsoft.com/office/drawing/2014/main" id="{C9C0D27C-9E1D-FB48-9E4D-98646FA8B67C}"/>
              </a:ext>
            </a:extLst>
          </p:cNvPr>
          <p:cNvSpPr txBox="1">
            <a:spLocks/>
          </p:cNvSpPr>
          <p:nvPr userDrawn="1"/>
        </p:nvSpPr>
        <p:spPr>
          <a:xfrm>
            <a:off x="0" y="3114173"/>
            <a:ext cx="1573619" cy="1153027"/>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i="0" kern="1200">
                <a:solidFill>
                  <a:schemeClr val="bg1"/>
                </a:solidFill>
                <a:latin typeface="Helvetica" pitchFamily="2" charset="0"/>
                <a:ea typeface="+mj-ea"/>
                <a:cs typeface="+mj-cs"/>
              </a:defRPr>
            </a:lvl1pPr>
          </a:lstStyle>
          <a:p>
            <a:pPr algn="ctr"/>
            <a:r>
              <a:rPr lang="en-US" sz="8000">
                <a:solidFill>
                  <a:schemeClr val="accent1"/>
                </a:solidFill>
              </a:rPr>
              <a:t>#</a:t>
            </a:r>
          </a:p>
        </p:txBody>
      </p:sp>
    </p:spTree>
    <p:extLst>
      <p:ext uri="{BB962C8B-B14F-4D97-AF65-F5344CB8AC3E}">
        <p14:creationId xmlns:p14="http://schemas.microsoft.com/office/powerpoint/2010/main" val="2074940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8800" y="3114173"/>
            <a:ext cx="8999621" cy="629653"/>
          </a:xfrm>
        </p:spPr>
        <p:txBody>
          <a:bodyPr lIns="0" tIns="0" rIns="0" bIns="0" anchor="b">
            <a:noAutofit/>
          </a:bodyPr>
          <a:lstStyle>
            <a:lvl1pPr>
              <a:defRPr sz="4000">
                <a:solidFill>
                  <a:schemeClr val="accent1"/>
                </a:solidFill>
              </a:defRPr>
            </a:lvl1pPr>
          </a:lstStyle>
          <a:p>
            <a:r>
              <a:rPr lang="en-US"/>
              <a:t>SECTION TITLE</a:t>
            </a:r>
          </a:p>
        </p:txBody>
      </p:sp>
      <p:sp>
        <p:nvSpPr>
          <p:cNvPr id="3" name="Text Placeholder 2"/>
          <p:cNvSpPr>
            <a:spLocks noGrp="1"/>
          </p:cNvSpPr>
          <p:nvPr>
            <p:ph type="body" idx="1" hasCustomPrompt="1"/>
          </p:nvPr>
        </p:nvSpPr>
        <p:spPr>
          <a:xfrm>
            <a:off x="1828800" y="3787359"/>
            <a:ext cx="8999621" cy="479842"/>
          </a:xfrm>
        </p:spPr>
        <p:txBody>
          <a:bodyPr lIns="0" tIns="0" rIns="0" bIns="0">
            <a:normAutofit/>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8" name="Title 1">
            <a:extLst>
              <a:ext uri="{FF2B5EF4-FFF2-40B4-BE49-F238E27FC236}">
                <a16:creationId xmlns:a16="http://schemas.microsoft.com/office/drawing/2014/main" id="{C9C0D27C-9E1D-FB48-9E4D-98646FA8B67C}"/>
              </a:ext>
            </a:extLst>
          </p:cNvPr>
          <p:cNvSpPr txBox="1">
            <a:spLocks/>
          </p:cNvSpPr>
          <p:nvPr userDrawn="1"/>
        </p:nvSpPr>
        <p:spPr>
          <a:xfrm>
            <a:off x="0" y="3114173"/>
            <a:ext cx="1573619" cy="1153027"/>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i="0" kern="1200">
                <a:solidFill>
                  <a:schemeClr val="bg1"/>
                </a:solidFill>
                <a:latin typeface="Helvetica" pitchFamily="2" charset="0"/>
                <a:ea typeface="+mj-ea"/>
                <a:cs typeface="+mj-cs"/>
              </a:defRPr>
            </a:lvl1pPr>
          </a:lstStyle>
          <a:p>
            <a:pPr algn="ctr"/>
            <a:r>
              <a:rPr lang="en-US" sz="8000">
                <a:solidFill>
                  <a:schemeClr val="accent1"/>
                </a:solidFill>
              </a:rPr>
              <a:t>#</a:t>
            </a:r>
          </a:p>
        </p:txBody>
      </p:sp>
    </p:spTree>
    <p:extLst>
      <p:ext uri="{BB962C8B-B14F-4D97-AF65-F5344CB8AC3E}">
        <p14:creationId xmlns:p14="http://schemas.microsoft.com/office/powerpoint/2010/main" val="23591235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BF1543-85C0-674F-9260-5858743A14BF}"/>
              </a:ext>
            </a:extLst>
          </p:cNvPr>
          <p:cNvSpPr/>
          <p:nvPr userDrawn="1"/>
        </p:nvSpPr>
        <p:spPr>
          <a:xfrm>
            <a:off x="685800" y="2057400"/>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C276467-4D9B-854C-8308-0FBB6213EE76}"/>
              </a:ext>
            </a:extLst>
          </p:cNvPr>
          <p:cNvSpPr/>
          <p:nvPr userDrawn="1"/>
        </p:nvSpPr>
        <p:spPr>
          <a:xfrm>
            <a:off x="6248400" y="2051431"/>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933450" y="2286000"/>
            <a:ext cx="4819650" cy="3890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sp>
        <p:nvSpPr>
          <p:cNvPr id="12" name="Text Placeholder 2">
            <a:extLst>
              <a:ext uri="{FF2B5EF4-FFF2-40B4-BE49-F238E27FC236}">
                <a16:creationId xmlns:a16="http://schemas.microsoft.com/office/drawing/2014/main" id="{46B5F54E-6DF3-D64D-8CDF-C4FCB33682F5}"/>
              </a:ext>
            </a:extLst>
          </p:cNvPr>
          <p:cNvSpPr>
            <a:spLocks noGrp="1"/>
          </p:cNvSpPr>
          <p:nvPr>
            <p:ph type="body" idx="13" hasCustomPrompt="1"/>
          </p:nvPr>
        </p:nvSpPr>
        <p:spPr>
          <a:xfrm>
            <a:off x="685800" y="1256090"/>
            <a:ext cx="10515600" cy="479842"/>
          </a:xfrm>
        </p:spPr>
        <p:txBody>
          <a:bodyPr lIns="0" tIns="0" rIns="0" bIns="0">
            <a:normAutofit/>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15" name="Content Placeholder 2">
            <a:extLst>
              <a:ext uri="{FF2B5EF4-FFF2-40B4-BE49-F238E27FC236}">
                <a16:creationId xmlns:a16="http://schemas.microsoft.com/office/drawing/2014/main" id="{4A7E2673-3B2C-3748-ABE3-D85F75DAD77C}"/>
              </a:ext>
            </a:extLst>
          </p:cNvPr>
          <p:cNvSpPr>
            <a:spLocks noGrp="1"/>
          </p:cNvSpPr>
          <p:nvPr>
            <p:ph sz="half" idx="14"/>
          </p:nvPr>
        </p:nvSpPr>
        <p:spPr>
          <a:xfrm>
            <a:off x="6467475" y="2286000"/>
            <a:ext cx="4819650" cy="3890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a:extLst>
              <a:ext uri="{FF2B5EF4-FFF2-40B4-BE49-F238E27FC236}">
                <a16:creationId xmlns:a16="http://schemas.microsoft.com/office/drawing/2014/main" id="{69CBC68E-FDFD-0E4F-A7C5-547C03025731}"/>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4">
            <a:extLst>
              <a:ext uri="{FF2B5EF4-FFF2-40B4-BE49-F238E27FC236}">
                <a16:creationId xmlns:a16="http://schemas.microsoft.com/office/drawing/2014/main" id="{ECCA3D2A-789A-804E-AF47-DC12B48D3EF6}"/>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8" name="Slide Number Placeholder 5">
            <a:extLst>
              <a:ext uri="{FF2B5EF4-FFF2-40B4-BE49-F238E27FC236}">
                <a16:creationId xmlns:a16="http://schemas.microsoft.com/office/drawing/2014/main" id="{4F89243B-322E-DF48-BF11-D28A6B756ED8}"/>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6999123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BF1543-85C0-674F-9260-5858743A14BF}"/>
              </a:ext>
            </a:extLst>
          </p:cNvPr>
          <p:cNvSpPr/>
          <p:nvPr userDrawn="1"/>
        </p:nvSpPr>
        <p:spPr>
          <a:xfrm>
            <a:off x="685800" y="2057400"/>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C276467-4D9B-854C-8308-0FBB6213EE76}"/>
              </a:ext>
            </a:extLst>
          </p:cNvPr>
          <p:cNvSpPr/>
          <p:nvPr userDrawn="1"/>
        </p:nvSpPr>
        <p:spPr>
          <a:xfrm>
            <a:off x="6248400" y="2051431"/>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933450" y="2286000"/>
            <a:ext cx="4819650" cy="3890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sp>
        <p:nvSpPr>
          <p:cNvPr id="15" name="Content Placeholder 2">
            <a:extLst>
              <a:ext uri="{FF2B5EF4-FFF2-40B4-BE49-F238E27FC236}">
                <a16:creationId xmlns:a16="http://schemas.microsoft.com/office/drawing/2014/main" id="{4A7E2673-3B2C-3748-ABE3-D85F75DAD77C}"/>
              </a:ext>
            </a:extLst>
          </p:cNvPr>
          <p:cNvSpPr>
            <a:spLocks noGrp="1"/>
          </p:cNvSpPr>
          <p:nvPr>
            <p:ph sz="half" idx="14"/>
          </p:nvPr>
        </p:nvSpPr>
        <p:spPr>
          <a:xfrm>
            <a:off x="6467475" y="2286000"/>
            <a:ext cx="4819650" cy="3890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3CBAE5E7-0AB7-374D-947D-6FC1B41F453E}"/>
              </a:ext>
            </a:extLst>
          </p:cNvPr>
          <p:cNvCxnSpPr/>
          <p:nvPr userDrawn="1"/>
        </p:nvCxnSpPr>
        <p:spPr>
          <a:xfrm>
            <a:off x="722376" y="149047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281F5D9-2E78-DF4E-9681-FD62A854FC94}"/>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81DE898E-59BF-AF4D-881A-87DD78707FDC}"/>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9" name="Slide Number Placeholder 5">
            <a:extLst>
              <a:ext uri="{FF2B5EF4-FFF2-40B4-BE49-F238E27FC236}">
                <a16:creationId xmlns:a16="http://schemas.microsoft.com/office/drawing/2014/main" id="{EF20E218-F847-8E44-AB64-0ADC992A3274}"/>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2513178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1C8D517-9F9B-9741-906D-C32EE026E21F}" type="datetime1">
              <a:rPr lang="en-US" smtClean="0"/>
              <a:t>10/16/24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797063032"/>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BF1543-85C0-674F-9260-5858743A14BF}"/>
              </a:ext>
            </a:extLst>
          </p:cNvPr>
          <p:cNvSpPr/>
          <p:nvPr userDrawn="1"/>
        </p:nvSpPr>
        <p:spPr>
          <a:xfrm>
            <a:off x="685800" y="2057400"/>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C276467-4D9B-854C-8308-0FBB6213EE76}"/>
              </a:ext>
            </a:extLst>
          </p:cNvPr>
          <p:cNvSpPr/>
          <p:nvPr userDrawn="1"/>
        </p:nvSpPr>
        <p:spPr>
          <a:xfrm>
            <a:off x="6248400" y="2051431"/>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933450" y="2514601"/>
            <a:ext cx="4819650" cy="36516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sp>
        <p:nvSpPr>
          <p:cNvPr id="15" name="Content Placeholder 2">
            <a:extLst>
              <a:ext uri="{FF2B5EF4-FFF2-40B4-BE49-F238E27FC236}">
                <a16:creationId xmlns:a16="http://schemas.microsoft.com/office/drawing/2014/main" id="{4A7E2673-3B2C-3748-ABE3-D85F75DAD77C}"/>
              </a:ext>
            </a:extLst>
          </p:cNvPr>
          <p:cNvSpPr>
            <a:spLocks noGrp="1"/>
          </p:cNvSpPr>
          <p:nvPr>
            <p:ph sz="half" idx="14"/>
          </p:nvPr>
        </p:nvSpPr>
        <p:spPr>
          <a:xfrm>
            <a:off x="6467475" y="2514600"/>
            <a:ext cx="4819650" cy="3657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CEBAE39F-8040-8545-A981-3EAF2D746D83}"/>
              </a:ext>
            </a:extLst>
          </p:cNvPr>
          <p:cNvSpPr>
            <a:spLocks noGrp="1"/>
          </p:cNvSpPr>
          <p:nvPr>
            <p:ph type="body" idx="15"/>
          </p:nvPr>
        </p:nvSpPr>
        <p:spPr>
          <a:xfrm>
            <a:off x="933451" y="2065147"/>
            <a:ext cx="4819650" cy="439927"/>
          </a:xfrm>
        </p:spPr>
        <p:txBody>
          <a:bodyPr anchor="b">
            <a:normAutofit/>
          </a:bodyPr>
          <a:lstStyle>
            <a:lvl1pPr marL="0" indent="0" algn="ctr">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Text Placeholder 2">
            <a:extLst>
              <a:ext uri="{FF2B5EF4-FFF2-40B4-BE49-F238E27FC236}">
                <a16:creationId xmlns:a16="http://schemas.microsoft.com/office/drawing/2014/main" id="{88B72C10-48B9-E64B-B966-1A2F6F7087EE}"/>
              </a:ext>
            </a:extLst>
          </p:cNvPr>
          <p:cNvSpPr>
            <a:spLocks noGrp="1"/>
          </p:cNvSpPr>
          <p:nvPr>
            <p:ph type="body" idx="16"/>
          </p:nvPr>
        </p:nvSpPr>
        <p:spPr>
          <a:xfrm>
            <a:off x="6467475" y="2078299"/>
            <a:ext cx="4819650" cy="439927"/>
          </a:xfrm>
        </p:spPr>
        <p:txBody>
          <a:bodyPr anchor="b">
            <a:normAutofit/>
          </a:bodyPr>
          <a:lstStyle>
            <a:lvl1pPr marL="0" indent="0" algn="ctr">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a:extLst>
              <a:ext uri="{FF2B5EF4-FFF2-40B4-BE49-F238E27FC236}">
                <a16:creationId xmlns:a16="http://schemas.microsoft.com/office/drawing/2014/main" id="{96E12C60-27D5-BD47-ABCA-44BF43963955}"/>
              </a:ext>
            </a:extLst>
          </p:cNvPr>
          <p:cNvSpPr>
            <a:spLocks noGrp="1"/>
          </p:cNvSpPr>
          <p:nvPr>
            <p:ph type="body" idx="13" hasCustomPrompt="1"/>
          </p:nvPr>
        </p:nvSpPr>
        <p:spPr>
          <a:xfrm>
            <a:off x="685800" y="1256090"/>
            <a:ext cx="10515600" cy="479842"/>
          </a:xfrm>
        </p:spPr>
        <p:txBody>
          <a:bodyPr lIns="0" tIns="0" rIns="0" bIns="0">
            <a:normAutofit/>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19" name="Rectangle 18">
            <a:extLst>
              <a:ext uri="{FF2B5EF4-FFF2-40B4-BE49-F238E27FC236}">
                <a16:creationId xmlns:a16="http://schemas.microsoft.com/office/drawing/2014/main" id="{1FF89D0C-226D-A64B-B2A0-B8172D3204BB}"/>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oter Placeholder 4">
            <a:extLst>
              <a:ext uri="{FF2B5EF4-FFF2-40B4-BE49-F238E27FC236}">
                <a16:creationId xmlns:a16="http://schemas.microsoft.com/office/drawing/2014/main" id="{015CE1EC-4D58-224F-836D-B15EE27E08CA}"/>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21" name="Slide Number Placeholder 5">
            <a:extLst>
              <a:ext uri="{FF2B5EF4-FFF2-40B4-BE49-F238E27FC236}">
                <a16:creationId xmlns:a16="http://schemas.microsoft.com/office/drawing/2014/main" id="{52F1955C-5F14-314B-9BAC-3471C5F37F9F}"/>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30173250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BF1543-85C0-674F-9260-5858743A14BF}"/>
              </a:ext>
            </a:extLst>
          </p:cNvPr>
          <p:cNvSpPr/>
          <p:nvPr userDrawn="1"/>
        </p:nvSpPr>
        <p:spPr>
          <a:xfrm>
            <a:off x="685800" y="2057400"/>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C276467-4D9B-854C-8308-0FBB6213EE76}"/>
              </a:ext>
            </a:extLst>
          </p:cNvPr>
          <p:cNvSpPr/>
          <p:nvPr userDrawn="1"/>
        </p:nvSpPr>
        <p:spPr>
          <a:xfrm>
            <a:off x="6248400" y="2051431"/>
            <a:ext cx="5257800" cy="48006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933450" y="2514601"/>
            <a:ext cx="4819650" cy="36516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sp>
        <p:nvSpPr>
          <p:cNvPr id="15" name="Content Placeholder 2">
            <a:extLst>
              <a:ext uri="{FF2B5EF4-FFF2-40B4-BE49-F238E27FC236}">
                <a16:creationId xmlns:a16="http://schemas.microsoft.com/office/drawing/2014/main" id="{4A7E2673-3B2C-3748-ABE3-D85F75DAD77C}"/>
              </a:ext>
            </a:extLst>
          </p:cNvPr>
          <p:cNvSpPr>
            <a:spLocks noGrp="1"/>
          </p:cNvSpPr>
          <p:nvPr>
            <p:ph sz="half" idx="14"/>
          </p:nvPr>
        </p:nvSpPr>
        <p:spPr>
          <a:xfrm>
            <a:off x="6467475" y="2514600"/>
            <a:ext cx="4819650" cy="3657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3CBAE5E7-0AB7-374D-947D-6FC1B41F453E}"/>
              </a:ext>
            </a:extLst>
          </p:cNvPr>
          <p:cNvCxnSpPr/>
          <p:nvPr userDrawn="1"/>
        </p:nvCxnSpPr>
        <p:spPr>
          <a:xfrm>
            <a:off x="722376" y="149047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CEBAE39F-8040-8545-A981-3EAF2D746D83}"/>
              </a:ext>
            </a:extLst>
          </p:cNvPr>
          <p:cNvSpPr>
            <a:spLocks noGrp="1"/>
          </p:cNvSpPr>
          <p:nvPr>
            <p:ph type="body" idx="15"/>
          </p:nvPr>
        </p:nvSpPr>
        <p:spPr>
          <a:xfrm>
            <a:off x="933451" y="2065147"/>
            <a:ext cx="4819650" cy="439927"/>
          </a:xfrm>
        </p:spPr>
        <p:txBody>
          <a:bodyPr anchor="b">
            <a:normAutofit/>
          </a:bodyPr>
          <a:lstStyle>
            <a:lvl1pPr marL="0" indent="0" algn="ctr">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Text Placeholder 2">
            <a:extLst>
              <a:ext uri="{FF2B5EF4-FFF2-40B4-BE49-F238E27FC236}">
                <a16:creationId xmlns:a16="http://schemas.microsoft.com/office/drawing/2014/main" id="{88B72C10-48B9-E64B-B966-1A2F6F7087EE}"/>
              </a:ext>
            </a:extLst>
          </p:cNvPr>
          <p:cNvSpPr>
            <a:spLocks noGrp="1"/>
          </p:cNvSpPr>
          <p:nvPr>
            <p:ph type="body" idx="16"/>
          </p:nvPr>
        </p:nvSpPr>
        <p:spPr>
          <a:xfrm>
            <a:off x="6467475" y="2078299"/>
            <a:ext cx="4819650" cy="439927"/>
          </a:xfrm>
        </p:spPr>
        <p:txBody>
          <a:bodyPr anchor="b">
            <a:normAutofit/>
          </a:bodyPr>
          <a:lstStyle>
            <a:lvl1pPr marL="0" indent="0" algn="ctr">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Rectangle 17">
            <a:extLst>
              <a:ext uri="{FF2B5EF4-FFF2-40B4-BE49-F238E27FC236}">
                <a16:creationId xmlns:a16="http://schemas.microsoft.com/office/drawing/2014/main" id="{423054AF-ED94-C840-BF94-9B6ED0A16BC9}"/>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ooter Placeholder 4">
            <a:extLst>
              <a:ext uri="{FF2B5EF4-FFF2-40B4-BE49-F238E27FC236}">
                <a16:creationId xmlns:a16="http://schemas.microsoft.com/office/drawing/2014/main" id="{180BA014-F9F6-D949-A38A-9197F89765AD}"/>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20" name="Slide Number Placeholder 5">
            <a:extLst>
              <a:ext uri="{FF2B5EF4-FFF2-40B4-BE49-F238E27FC236}">
                <a16:creationId xmlns:a16="http://schemas.microsoft.com/office/drawing/2014/main" id="{170F9BA6-378C-304A-8201-A95BAF49BB00}"/>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28477048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A6547A2-C970-C745-A78F-5CBCDDF02413}"/>
              </a:ext>
            </a:extLst>
          </p:cNvPr>
          <p:cNvSpPr/>
          <p:nvPr userDrawn="1"/>
        </p:nvSpPr>
        <p:spPr>
          <a:xfrm>
            <a:off x="8296275" y="1828800"/>
            <a:ext cx="2971800" cy="2804615"/>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319CC5A-5B6B-944C-86AB-BFD970D8C1E5}"/>
              </a:ext>
            </a:extLst>
          </p:cNvPr>
          <p:cNvSpPr/>
          <p:nvPr userDrawn="1"/>
        </p:nvSpPr>
        <p:spPr>
          <a:xfrm>
            <a:off x="4610100" y="1828800"/>
            <a:ext cx="2971800" cy="2804615"/>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3B2B49-7327-F14E-9641-151CD3893F76}"/>
              </a:ext>
            </a:extLst>
          </p:cNvPr>
          <p:cNvSpPr/>
          <p:nvPr userDrawn="1"/>
        </p:nvSpPr>
        <p:spPr>
          <a:xfrm>
            <a:off x="8077200" y="4343400"/>
            <a:ext cx="3429000" cy="216115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68C70E-54CB-FE4F-9193-667967D2982C}"/>
              </a:ext>
            </a:extLst>
          </p:cNvPr>
          <p:cNvSpPr/>
          <p:nvPr userDrawn="1"/>
        </p:nvSpPr>
        <p:spPr>
          <a:xfrm>
            <a:off x="4381500" y="4343400"/>
            <a:ext cx="3429000" cy="216115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D4DC05F-E9B7-B048-9122-D69DF77D58F3}"/>
              </a:ext>
            </a:extLst>
          </p:cNvPr>
          <p:cNvSpPr/>
          <p:nvPr userDrawn="1"/>
        </p:nvSpPr>
        <p:spPr>
          <a:xfrm>
            <a:off x="896914" y="1828800"/>
            <a:ext cx="2971800" cy="2804615"/>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BF1543-85C0-674F-9260-5858743A14BF}"/>
              </a:ext>
            </a:extLst>
          </p:cNvPr>
          <p:cNvSpPr/>
          <p:nvPr userDrawn="1"/>
        </p:nvSpPr>
        <p:spPr>
          <a:xfrm>
            <a:off x="685800" y="4343400"/>
            <a:ext cx="3429000" cy="216115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sp>
        <p:nvSpPr>
          <p:cNvPr id="18" name="Text Placeholder 2">
            <a:extLst>
              <a:ext uri="{FF2B5EF4-FFF2-40B4-BE49-F238E27FC236}">
                <a16:creationId xmlns:a16="http://schemas.microsoft.com/office/drawing/2014/main" id="{96E12C60-27D5-BD47-ABCA-44BF43963955}"/>
              </a:ext>
            </a:extLst>
          </p:cNvPr>
          <p:cNvSpPr>
            <a:spLocks noGrp="1"/>
          </p:cNvSpPr>
          <p:nvPr>
            <p:ph type="body" idx="13" hasCustomPrompt="1"/>
          </p:nvPr>
        </p:nvSpPr>
        <p:spPr>
          <a:xfrm>
            <a:off x="685800" y="1256090"/>
            <a:ext cx="10515600" cy="479842"/>
          </a:xfrm>
        </p:spPr>
        <p:txBody>
          <a:bodyPr lIns="0" tIns="0" rIns="0" bIns="0">
            <a:normAutofit/>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23" name="Rectangle 22">
            <a:extLst>
              <a:ext uri="{FF2B5EF4-FFF2-40B4-BE49-F238E27FC236}">
                <a16:creationId xmlns:a16="http://schemas.microsoft.com/office/drawing/2014/main" id="{C039ABE5-70DA-FD4B-BACD-EDCC2423634B}"/>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ooter Placeholder 4">
            <a:extLst>
              <a:ext uri="{FF2B5EF4-FFF2-40B4-BE49-F238E27FC236}">
                <a16:creationId xmlns:a16="http://schemas.microsoft.com/office/drawing/2014/main" id="{82F3372F-49C2-0E49-A205-F2D85AE445F8}"/>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25" name="Slide Number Placeholder 5">
            <a:extLst>
              <a:ext uri="{FF2B5EF4-FFF2-40B4-BE49-F238E27FC236}">
                <a16:creationId xmlns:a16="http://schemas.microsoft.com/office/drawing/2014/main" id="{FF923885-A638-8F44-9DB1-EECBB7987A61}"/>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20469293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A6547A2-C970-C745-A78F-5CBCDDF02413}"/>
              </a:ext>
            </a:extLst>
          </p:cNvPr>
          <p:cNvSpPr/>
          <p:nvPr userDrawn="1"/>
        </p:nvSpPr>
        <p:spPr>
          <a:xfrm>
            <a:off x="8296275" y="1947672"/>
            <a:ext cx="2971800" cy="2804615"/>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319CC5A-5B6B-944C-86AB-BFD970D8C1E5}"/>
              </a:ext>
            </a:extLst>
          </p:cNvPr>
          <p:cNvSpPr/>
          <p:nvPr userDrawn="1"/>
        </p:nvSpPr>
        <p:spPr>
          <a:xfrm>
            <a:off x="4610100" y="1947672"/>
            <a:ext cx="2971800" cy="2804615"/>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3B2B49-7327-F14E-9641-151CD3893F76}"/>
              </a:ext>
            </a:extLst>
          </p:cNvPr>
          <p:cNvSpPr/>
          <p:nvPr userDrawn="1"/>
        </p:nvSpPr>
        <p:spPr>
          <a:xfrm>
            <a:off x="8077200" y="4572000"/>
            <a:ext cx="3429000" cy="216115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68C70E-54CB-FE4F-9193-667967D2982C}"/>
              </a:ext>
            </a:extLst>
          </p:cNvPr>
          <p:cNvSpPr/>
          <p:nvPr userDrawn="1"/>
        </p:nvSpPr>
        <p:spPr>
          <a:xfrm>
            <a:off x="4381500" y="4572001"/>
            <a:ext cx="3429000" cy="216115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D4DC05F-E9B7-B048-9122-D69DF77D58F3}"/>
              </a:ext>
            </a:extLst>
          </p:cNvPr>
          <p:cNvSpPr/>
          <p:nvPr userDrawn="1"/>
        </p:nvSpPr>
        <p:spPr>
          <a:xfrm>
            <a:off x="896914" y="1947672"/>
            <a:ext cx="2971800" cy="2804615"/>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BF1543-85C0-674F-9260-5858743A14BF}"/>
              </a:ext>
            </a:extLst>
          </p:cNvPr>
          <p:cNvSpPr/>
          <p:nvPr userDrawn="1"/>
        </p:nvSpPr>
        <p:spPr>
          <a:xfrm>
            <a:off x="685800" y="4572001"/>
            <a:ext cx="3429000" cy="216115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cxnSp>
        <p:nvCxnSpPr>
          <p:cNvPr id="14" name="Straight Connector 13">
            <a:extLst>
              <a:ext uri="{FF2B5EF4-FFF2-40B4-BE49-F238E27FC236}">
                <a16:creationId xmlns:a16="http://schemas.microsoft.com/office/drawing/2014/main" id="{8B310A1B-A369-6247-92D4-7026964711B7}"/>
              </a:ext>
            </a:extLst>
          </p:cNvPr>
          <p:cNvCxnSpPr/>
          <p:nvPr userDrawn="1"/>
        </p:nvCxnSpPr>
        <p:spPr>
          <a:xfrm>
            <a:off x="722376" y="149047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338BF3F-C94C-4D49-BB52-0EA17C171BC4}"/>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4">
            <a:extLst>
              <a:ext uri="{FF2B5EF4-FFF2-40B4-BE49-F238E27FC236}">
                <a16:creationId xmlns:a16="http://schemas.microsoft.com/office/drawing/2014/main" id="{C5C5B8AA-5ECF-6A44-AC02-D64B3CE8C3AB}"/>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23" name="Slide Number Placeholder 5">
            <a:extLst>
              <a:ext uri="{FF2B5EF4-FFF2-40B4-BE49-F238E27FC236}">
                <a16:creationId xmlns:a16="http://schemas.microsoft.com/office/drawing/2014/main" id="{19906C37-B6E4-E244-902F-633127D13A6B}"/>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36712145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D4DC05F-E9B7-B048-9122-D69DF77D58F3}"/>
              </a:ext>
            </a:extLst>
          </p:cNvPr>
          <p:cNvSpPr/>
          <p:nvPr userDrawn="1"/>
        </p:nvSpPr>
        <p:spPr>
          <a:xfrm>
            <a:off x="685800" y="1947672"/>
            <a:ext cx="3200400" cy="4005072"/>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BF1543-85C0-674F-9260-5858743A14BF}"/>
              </a:ext>
            </a:extLst>
          </p:cNvPr>
          <p:cNvSpPr/>
          <p:nvPr userDrawn="1"/>
        </p:nvSpPr>
        <p:spPr>
          <a:xfrm>
            <a:off x="3886200" y="2286001"/>
            <a:ext cx="4005072" cy="149047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sp>
        <p:nvSpPr>
          <p:cNvPr id="18" name="Text Placeholder 2">
            <a:extLst>
              <a:ext uri="{FF2B5EF4-FFF2-40B4-BE49-F238E27FC236}">
                <a16:creationId xmlns:a16="http://schemas.microsoft.com/office/drawing/2014/main" id="{96E12C60-27D5-BD47-ABCA-44BF43963955}"/>
              </a:ext>
            </a:extLst>
          </p:cNvPr>
          <p:cNvSpPr>
            <a:spLocks noGrp="1"/>
          </p:cNvSpPr>
          <p:nvPr>
            <p:ph type="body" idx="13" hasCustomPrompt="1"/>
          </p:nvPr>
        </p:nvSpPr>
        <p:spPr>
          <a:xfrm>
            <a:off x="685800" y="1256090"/>
            <a:ext cx="10515600" cy="479842"/>
          </a:xfrm>
        </p:spPr>
        <p:txBody>
          <a:bodyPr lIns="0" tIns="0" rIns="0" bIns="0">
            <a:normAutofit/>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23" name="Rectangle 22">
            <a:extLst>
              <a:ext uri="{FF2B5EF4-FFF2-40B4-BE49-F238E27FC236}">
                <a16:creationId xmlns:a16="http://schemas.microsoft.com/office/drawing/2014/main" id="{3429CE91-43DB-FF43-9D7D-C51A92E5A94B}"/>
              </a:ext>
            </a:extLst>
          </p:cNvPr>
          <p:cNvSpPr/>
          <p:nvPr userDrawn="1"/>
        </p:nvSpPr>
        <p:spPr>
          <a:xfrm rot="10800000">
            <a:off x="8293608" y="1947672"/>
            <a:ext cx="3200400" cy="4005072"/>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2837280-A816-FF43-8455-2E528E10044F}"/>
              </a:ext>
            </a:extLst>
          </p:cNvPr>
          <p:cNvSpPr/>
          <p:nvPr userDrawn="1"/>
        </p:nvSpPr>
        <p:spPr>
          <a:xfrm>
            <a:off x="4300730" y="4123945"/>
            <a:ext cx="4005072" cy="149047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2ED10D8-F7C4-744B-9C85-20A9CC75D0D9}"/>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ooter Placeholder 4">
            <a:extLst>
              <a:ext uri="{FF2B5EF4-FFF2-40B4-BE49-F238E27FC236}">
                <a16:creationId xmlns:a16="http://schemas.microsoft.com/office/drawing/2014/main" id="{F3AE52B3-C2F0-A14F-BDE8-64169ED9B72A}"/>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28" name="Slide Number Placeholder 5">
            <a:extLst>
              <a:ext uri="{FF2B5EF4-FFF2-40B4-BE49-F238E27FC236}">
                <a16:creationId xmlns:a16="http://schemas.microsoft.com/office/drawing/2014/main" id="{DCA3E6AD-924A-8C42-A92E-05CC9D140BB8}"/>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30903914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D4DC05F-E9B7-B048-9122-D69DF77D58F3}"/>
              </a:ext>
            </a:extLst>
          </p:cNvPr>
          <p:cNvSpPr/>
          <p:nvPr userDrawn="1"/>
        </p:nvSpPr>
        <p:spPr>
          <a:xfrm>
            <a:off x="685800" y="1947672"/>
            <a:ext cx="3200400" cy="4005072"/>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BF1543-85C0-674F-9260-5858743A14BF}"/>
              </a:ext>
            </a:extLst>
          </p:cNvPr>
          <p:cNvSpPr/>
          <p:nvPr userDrawn="1"/>
        </p:nvSpPr>
        <p:spPr>
          <a:xfrm>
            <a:off x="3886200" y="2286001"/>
            <a:ext cx="4005072" cy="149047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6028C6FE-56F1-5741-9823-C13C57F91780}"/>
              </a:ext>
            </a:extLst>
          </p:cNvPr>
          <p:cNvSpPr>
            <a:spLocks noGrp="1"/>
          </p:cNvSpPr>
          <p:nvPr>
            <p:ph type="title"/>
          </p:nvPr>
        </p:nvSpPr>
        <p:spPr>
          <a:xfrm>
            <a:off x="685800" y="685801"/>
            <a:ext cx="10515600" cy="492760"/>
          </a:xfrm>
        </p:spPr>
        <p:txBody>
          <a:bodyPr lIns="0" tIns="0" rIns="0" bIns="0"/>
          <a:lstStyle/>
          <a:p>
            <a:r>
              <a:rPr lang="en-US"/>
              <a:t>Click to edit Master title style</a:t>
            </a:r>
          </a:p>
        </p:txBody>
      </p:sp>
      <p:sp>
        <p:nvSpPr>
          <p:cNvPr id="23" name="Rectangle 22">
            <a:extLst>
              <a:ext uri="{FF2B5EF4-FFF2-40B4-BE49-F238E27FC236}">
                <a16:creationId xmlns:a16="http://schemas.microsoft.com/office/drawing/2014/main" id="{3429CE91-43DB-FF43-9D7D-C51A92E5A94B}"/>
              </a:ext>
            </a:extLst>
          </p:cNvPr>
          <p:cNvSpPr/>
          <p:nvPr userDrawn="1"/>
        </p:nvSpPr>
        <p:spPr>
          <a:xfrm rot="10800000">
            <a:off x="8293608" y="1947672"/>
            <a:ext cx="3200400" cy="4005072"/>
          </a:xfrm>
          <a:prstGeom prst="rect">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2837280-A816-FF43-8455-2E528E10044F}"/>
              </a:ext>
            </a:extLst>
          </p:cNvPr>
          <p:cNvSpPr/>
          <p:nvPr userDrawn="1"/>
        </p:nvSpPr>
        <p:spPr>
          <a:xfrm>
            <a:off x="4300730" y="4123945"/>
            <a:ext cx="4005072" cy="149047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02A676C-8C08-3E44-9FDF-52B3C59F8E44}"/>
              </a:ext>
            </a:extLst>
          </p:cNvPr>
          <p:cNvCxnSpPr/>
          <p:nvPr userDrawn="1"/>
        </p:nvCxnSpPr>
        <p:spPr>
          <a:xfrm>
            <a:off x="722376" y="1490472"/>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2A95942-24AA-7F46-BDDC-3E78803DE091}"/>
              </a:ext>
            </a:extLst>
          </p:cNvPr>
          <p:cNvSpPr/>
          <p:nvPr userDrawn="1"/>
        </p:nvSpPr>
        <p:spPr>
          <a:xfrm>
            <a:off x="0" y="6400800"/>
            <a:ext cx="12192000" cy="4572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8A49D5B8-42EA-E243-AFF3-590C24DD986C}"/>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6" name="Slide Number Placeholder 5">
            <a:extLst>
              <a:ext uri="{FF2B5EF4-FFF2-40B4-BE49-F238E27FC236}">
                <a16:creationId xmlns:a16="http://schemas.microsoft.com/office/drawing/2014/main" id="{CB1F1ACE-E4CC-1C4F-BBAB-7BB35A988FEB}"/>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15030619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1490472"/>
            <a:ext cx="10515600" cy="492760"/>
          </a:xfrm>
        </p:spPr>
        <p:txBody>
          <a:bodyPr lIns="0" tIns="0" rIns="0" bIns="0"/>
          <a:lstStyle/>
          <a:p>
            <a:r>
              <a:rPr lang="en-US"/>
              <a:t>Click to edit Master title style</a:t>
            </a:r>
          </a:p>
        </p:txBody>
      </p:sp>
      <p:cxnSp>
        <p:nvCxnSpPr>
          <p:cNvPr id="8" name="Straight Connector 7">
            <a:extLst>
              <a:ext uri="{FF2B5EF4-FFF2-40B4-BE49-F238E27FC236}">
                <a16:creationId xmlns:a16="http://schemas.microsoft.com/office/drawing/2014/main" id="{589BA728-F8F5-EC48-A34E-AC3382C03B83}"/>
              </a:ext>
            </a:extLst>
          </p:cNvPr>
          <p:cNvCxnSpPr/>
          <p:nvPr userDrawn="1"/>
        </p:nvCxnSpPr>
        <p:spPr>
          <a:xfrm>
            <a:off x="722376" y="2286000"/>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B63025F2-3EB7-A24A-BF49-74C53E1FE0B5}"/>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1" name="Slide Number Placeholder 5">
            <a:extLst>
              <a:ext uri="{FF2B5EF4-FFF2-40B4-BE49-F238E27FC236}">
                <a16:creationId xmlns:a16="http://schemas.microsoft.com/office/drawing/2014/main" id="{862693CA-F0D7-9447-86ED-A944875C2CA3}"/>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876787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1490472"/>
            <a:ext cx="5448300" cy="492760"/>
          </a:xfrm>
        </p:spPr>
        <p:txBody>
          <a:bodyPr lIns="0" tIns="0" rIns="0" bIns="0"/>
          <a:lstStyle/>
          <a:p>
            <a:r>
              <a:rPr lang="en-US"/>
              <a:t>Master title style</a:t>
            </a:r>
          </a:p>
        </p:txBody>
      </p:sp>
      <p:cxnSp>
        <p:nvCxnSpPr>
          <p:cNvPr id="8" name="Straight Connector 7">
            <a:extLst>
              <a:ext uri="{FF2B5EF4-FFF2-40B4-BE49-F238E27FC236}">
                <a16:creationId xmlns:a16="http://schemas.microsoft.com/office/drawing/2014/main" id="{589BA728-F8F5-EC48-A34E-AC3382C03B83}"/>
              </a:ext>
            </a:extLst>
          </p:cNvPr>
          <p:cNvCxnSpPr/>
          <p:nvPr userDrawn="1"/>
        </p:nvCxnSpPr>
        <p:spPr>
          <a:xfrm>
            <a:off x="722376" y="2286000"/>
            <a:ext cx="1300480"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1842D55-FA14-6448-9E7D-FC85B9B3359D}"/>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1" name="Slide Number Placeholder 5">
            <a:extLst>
              <a:ext uri="{FF2B5EF4-FFF2-40B4-BE49-F238E27FC236}">
                <a16:creationId xmlns:a16="http://schemas.microsoft.com/office/drawing/2014/main" id="{5B1A48DE-80E9-9440-A80E-7D3DAE0F32AC}"/>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7724670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753F67-B14E-C847-824B-1D9DABB41C30}"/>
              </a:ext>
            </a:extLst>
          </p:cNvPr>
          <p:cNvPicPr>
            <a:picLocks noChangeAspect="1"/>
          </p:cNvPicPr>
          <p:nvPr userDrawn="1"/>
        </p:nvPicPr>
        <p:blipFill>
          <a:blip r:embed="rId3"/>
          <a:srcRect/>
          <a:stretch/>
        </p:blipFill>
        <p:spPr>
          <a:xfrm>
            <a:off x="685800" y="685800"/>
            <a:ext cx="3200399" cy="1179894"/>
          </a:xfrm>
          <a:prstGeom prst="rect">
            <a:avLst/>
          </a:prstGeom>
        </p:spPr>
      </p:pic>
      <p:sp>
        <p:nvSpPr>
          <p:cNvPr id="6" name="Title 1">
            <a:extLst>
              <a:ext uri="{FF2B5EF4-FFF2-40B4-BE49-F238E27FC236}">
                <a16:creationId xmlns:a16="http://schemas.microsoft.com/office/drawing/2014/main" id="{F5BEC2A2-C22F-6244-A4AE-87EE98E9FAC7}"/>
              </a:ext>
            </a:extLst>
          </p:cNvPr>
          <p:cNvSpPr>
            <a:spLocks noGrp="1"/>
          </p:cNvSpPr>
          <p:nvPr>
            <p:ph type="title" hasCustomPrompt="1"/>
          </p:nvPr>
        </p:nvSpPr>
        <p:spPr>
          <a:xfrm>
            <a:off x="685800" y="3114173"/>
            <a:ext cx="8999621" cy="629653"/>
          </a:xfrm>
        </p:spPr>
        <p:txBody>
          <a:bodyPr lIns="0" tIns="0" rIns="0" bIns="0" anchor="b">
            <a:noAutofit/>
          </a:bodyPr>
          <a:lstStyle>
            <a:lvl1pPr>
              <a:defRPr sz="4000">
                <a:solidFill>
                  <a:schemeClr val="bg1"/>
                </a:solidFill>
              </a:defRPr>
            </a:lvl1pPr>
          </a:lstStyle>
          <a:p>
            <a:r>
              <a:rPr lang="en-US"/>
              <a:t>SECTION TITLE</a:t>
            </a:r>
          </a:p>
        </p:txBody>
      </p:sp>
      <p:sp>
        <p:nvSpPr>
          <p:cNvPr id="10" name="Footer Placeholder 4">
            <a:extLst>
              <a:ext uri="{FF2B5EF4-FFF2-40B4-BE49-F238E27FC236}">
                <a16:creationId xmlns:a16="http://schemas.microsoft.com/office/drawing/2014/main" id="{76C2192E-AF43-F14A-934E-ED3CD1EE1780}"/>
              </a:ext>
            </a:extLst>
          </p:cNvPr>
          <p:cNvSpPr>
            <a:spLocks noGrp="1"/>
          </p:cNvSpPr>
          <p:nvPr>
            <p:ph type="ftr" sz="quarter" idx="11"/>
          </p:nvPr>
        </p:nvSpPr>
        <p:spPr>
          <a:xfrm>
            <a:off x="228600" y="6400800"/>
            <a:ext cx="5867400" cy="457200"/>
          </a:xfrm>
        </p:spPr>
        <p:txBody>
          <a:bodyPr lIns="0" tIns="0" rIns="0" bIns="0"/>
          <a:lstStyle>
            <a:lvl1pPr>
              <a:defRPr sz="1600" b="1" i="0">
                <a:solidFill>
                  <a:schemeClr val="bg1"/>
                </a:solidFill>
                <a:latin typeface="Helvetica" pitchFamily="2" charset="0"/>
              </a:defRPr>
            </a:lvl1pPr>
          </a:lstStyle>
          <a:p>
            <a:r>
              <a:rPr lang="en-US"/>
              <a:t>National Urban League </a:t>
            </a:r>
            <a:r>
              <a:rPr lang="en-US" b="0"/>
              <a:t>Washington Bureau</a:t>
            </a:r>
          </a:p>
        </p:txBody>
      </p:sp>
      <p:sp>
        <p:nvSpPr>
          <p:cNvPr id="11" name="Slide Number Placeholder 5">
            <a:extLst>
              <a:ext uri="{FF2B5EF4-FFF2-40B4-BE49-F238E27FC236}">
                <a16:creationId xmlns:a16="http://schemas.microsoft.com/office/drawing/2014/main" id="{1B2005E3-61A4-1845-831C-8D5E5B95C79A}"/>
              </a:ext>
            </a:extLst>
          </p:cNvPr>
          <p:cNvSpPr>
            <a:spLocks noGrp="1"/>
          </p:cNvSpPr>
          <p:nvPr>
            <p:ph type="sldNum" sz="quarter" idx="12"/>
          </p:nvPr>
        </p:nvSpPr>
        <p:spPr>
          <a:xfrm>
            <a:off x="11087100" y="6394829"/>
            <a:ext cx="914400" cy="457201"/>
          </a:xfrm>
        </p:spPr>
        <p:txBody>
          <a:bodyPr lIns="0" tIns="0" rIns="0" bIns="0"/>
          <a:lstStyle>
            <a:lvl1pPr>
              <a:defRPr sz="1600" b="1" i="0">
                <a:solidFill>
                  <a:schemeClr val="bg1"/>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1312546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C8D517-9F9B-9741-906D-C32EE026E21F}" type="datetime1">
              <a:rPr lang="en-US" smtClean="0"/>
              <a:t>10/16/24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284422504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1C8D517-9F9B-9741-906D-C32EE026E21F}" type="datetime1">
              <a:rPr lang="en-US" smtClean="0"/>
              <a:t>10/16/24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121561344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C8D517-9F9B-9741-906D-C32EE026E21F}" type="datetime1">
              <a:rPr lang="en-US" smtClean="0"/>
              <a:t>10/16/24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17373334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1C8D517-9F9B-9741-906D-C32EE026E21F}" type="datetime1">
              <a:rPr lang="en-US" smtClean="0"/>
              <a:t>10/16/24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142418809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520700"/>
            <a:ext cx="10515600" cy="1325563"/>
          </a:xfrm>
        </p:spPr>
        <p:txBody>
          <a:bodyPr>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E1C8D517-9F9B-9741-906D-C32EE026E21F}" type="datetime1">
              <a:rPr lang="en-US" smtClean="0"/>
              <a:t>10/16/24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72862536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C8D517-9F9B-9741-906D-C32EE026E21F}" type="datetime1">
              <a:rPr lang="en-US" smtClean="0"/>
              <a:t>10/16/24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D58180-0EA2-4C50-A2E9-F82019A5BF57}" type="slidenum">
              <a:rPr lang="en-US" smtClean="0"/>
              <a:t>‹#›</a:t>
            </a:fld>
            <a:endParaRPr lang="en-US"/>
          </a:p>
        </p:txBody>
      </p:sp>
    </p:spTree>
    <p:extLst>
      <p:ext uri="{BB962C8B-B14F-4D97-AF65-F5344CB8AC3E}">
        <p14:creationId xmlns:p14="http://schemas.microsoft.com/office/powerpoint/2010/main" val="4285419890"/>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theme" Target="../theme/theme5.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35" y="820133"/>
            <a:ext cx="978641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86935" y="2268194"/>
            <a:ext cx="9786419" cy="38653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8D517-9F9B-9741-906D-C32EE026E21F}" type="datetime1">
              <a:rPr lang="en-US" smtClean="0"/>
              <a:t>10/16/24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454809811"/>
      </p:ext>
    </p:extLst>
  </p:cSld>
  <p:clrMap bg1="lt1" tx1="dk1" bg2="lt2" tx2="dk2" accent1="accent1" accent2="accent2" accent3="accent3" accent4="accent4" accent5="accent5" accent6="accent6" hlink="hlink" folHlink="folHlink"/>
  <p:sldLayoutIdLst>
    <p:sldLayoutId id="2147483690" r:id="rId1"/>
    <p:sldLayoutId id="214748369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8D517-9F9B-9741-906D-C32EE026E21F}" type="datetime1">
              <a:rPr lang="en-US" smtClean="0"/>
              <a:t>10/16/24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D58180-0EA2-4C50-A2E9-F82019A5BF57}" type="slidenum">
              <a:rPr lang="en-US" smtClean="0"/>
              <a:t>‹#›</a:t>
            </a:fld>
            <a:endParaRPr lang="en-US"/>
          </a:p>
        </p:txBody>
      </p:sp>
      <p:pic>
        <p:nvPicPr>
          <p:cNvPr id="7" name="Picture 6">
            <a:extLst>
              <a:ext uri="{FF2B5EF4-FFF2-40B4-BE49-F238E27FC236}">
                <a16:creationId xmlns:a16="http://schemas.microsoft.com/office/drawing/2014/main" id="{A430ECC0-90D0-9448-A113-EBC031728AB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6097" y="230188"/>
            <a:ext cx="1596886" cy="574878"/>
          </a:xfrm>
          <a:prstGeom prst="rect">
            <a:avLst/>
          </a:prstGeom>
        </p:spPr>
      </p:pic>
    </p:spTree>
    <p:extLst>
      <p:ext uri="{BB962C8B-B14F-4D97-AF65-F5344CB8AC3E}">
        <p14:creationId xmlns:p14="http://schemas.microsoft.com/office/powerpoint/2010/main" val="31927063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35" y="820133"/>
            <a:ext cx="978641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86935" y="2268194"/>
            <a:ext cx="9786419" cy="38653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8D517-9F9B-9741-906D-C32EE026E21F}" type="datetime1">
              <a:rPr lang="en-US" smtClean="0"/>
              <a:t>10/16/24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514791079"/>
      </p:ext>
    </p:extLst>
  </p:cSld>
  <p:clrMap bg1="lt1" tx1="dk1" bg2="lt2" tx2="dk2" accent1="accent1" accent2="accent2" accent3="accent3" accent4="accent4" accent5="accent5" accent6="accent6" hlink="hlink" folHlink="folHlink"/>
  <p:sldLayoutIdLst>
    <p:sldLayoutId id="2147483706" r:id="rId1"/>
    <p:sldLayoutId id="214748370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35" y="820133"/>
            <a:ext cx="978641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86935" y="2268194"/>
            <a:ext cx="9786419" cy="38653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8D517-9F9B-9741-906D-C32EE026E21F}" type="datetime1">
              <a:rPr lang="en-US" smtClean="0"/>
              <a:t>10/16/24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647154149"/>
      </p:ext>
    </p:extLst>
  </p:cSld>
  <p:clrMap bg1="lt1" tx1="dk1" bg2="lt2" tx2="dk2" accent1="accent1" accent2="accent2" accent3="accent3" accent4="accent4" accent5="accent5" accent6="accent6" hlink="hlink" folHlink="folHlink"/>
  <p:sldLayoutIdLst>
    <p:sldLayoutId id="2147483709" r:id="rId1"/>
    <p:sldLayoutId id="214748371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685801"/>
            <a:ext cx="10515600" cy="492760"/>
          </a:xfrm>
          <a:prstGeom prst="rect">
            <a:avLst/>
          </a:prstGeom>
        </p:spPr>
        <p:txBody>
          <a:bodyPr vert="horz" lIns="91440" tIns="45720" rIns="91440" bIns="45720" rtlCol="0" anchor="t" anchorCtr="0">
            <a:normAutofit/>
          </a:bodyPr>
          <a:lstStyle/>
          <a:p>
            <a:r>
              <a:rPr lang="en-US"/>
              <a:t>CLICK TO EDIT MASTER TITLE STYLE</a:t>
            </a:r>
          </a:p>
        </p:txBody>
      </p:sp>
      <p:sp>
        <p:nvSpPr>
          <p:cNvPr id="3" name="Text Placeholder 2"/>
          <p:cNvSpPr>
            <a:spLocks noGrp="1"/>
          </p:cNvSpPr>
          <p:nvPr>
            <p:ph type="body" idx="1"/>
          </p:nvPr>
        </p:nvSpPr>
        <p:spPr>
          <a:xfrm>
            <a:off x="6858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b="1">
                <a:latin typeface="Helvetica" pitchFamily="2" charset="0"/>
              </a:rPr>
              <a:t>National Urban League </a:t>
            </a:r>
            <a:r>
              <a:rPr lang="en-US">
                <a:latin typeface="Helvetica" pitchFamily="2" charset="0"/>
              </a:rPr>
              <a:t>Washington Bureau</a:t>
            </a:r>
          </a:p>
        </p:txBody>
      </p:sp>
      <p:sp>
        <p:nvSpPr>
          <p:cNvPr id="6" name="Slide Number Placeholder 5"/>
          <p:cNvSpPr>
            <a:spLocks noGrp="1"/>
          </p:cNvSpPr>
          <p:nvPr>
            <p:ph type="sldNum" sz="quarter" idx="4"/>
          </p:nvPr>
        </p:nvSpPr>
        <p:spPr>
          <a:xfrm>
            <a:off x="11087100" y="6356349"/>
            <a:ext cx="914400" cy="365759"/>
          </a:xfrm>
          <a:prstGeom prst="rect">
            <a:avLst/>
          </a:prstGeom>
        </p:spPr>
        <p:txBody>
          <a:bodyPr vert="horz" lIns="91440" tIns="45720" rIns="91440" bIns="45720" rtlCol="0" anchor="ctr"/>
          <a:lstStyle>
            <a:lvl1pPr algn="r">
              <a:defRPr sz="1200" b="1" i="0">
                <a:solidFill>
                  <a:schemeClr val="tx1">
                    <a:tint val="75000"/>
                  </a:schemeClr>
                </a:solidFill>
                <a:latin typeface="Helvetica" pitchFamily="2" charset="0"/>
              </a:defRPr>
            </a:lvl1pPr>
          </a:lstStyle>
          <a:p>
            <a:fld id="{CED42BD1-B6D5-F84D-B583-855B99579C6A}" type="slidenum">
              <a:rPr lang="en-US" smtClean="0"/>
              <a:pPr/>
              <a:t>‹#›</a:t>
            </a:fld>
            <a:endParaRPr lang="en-US"/>
          </a:p>
        </p:txBody>
      </p:sp>
    </p:spTree>
    <p:extLst>
      <p:ext uri="{BB962C8B-B14F-4D97-AF65-F5344CB8AC3E}">
        <p14:creationId xmlns:p14="http://schemas.microsoft.com/office/powerpoint/2010/main" val="1945192791"/>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 id="2147483801" r:id="rId18"/>
    <p:sldLayoutId id="2147483802" r:id="rId19"/>
    <p:sldLayoutId id="2147483803" r:id="rId20"/>
  </p:sldLayoutIdLst>
  <p:hf hdr="0" dt="0"/>
  <p:txStyles>
    <p:titleStyle>
      <a:lvl1pPr algn="l" defTabSz="914400" rtl="0" eaLnBrk="1" latinLnBrk="0" hangingPunct="1">
        <a:lnSpc>
          <a:spcPct val="90000"/>
        </a:lnSpc>
        <a:spcBef>
          <a:spcPct val="0"/>
        </a:spcBef>
        <a:buNone/>
        <a:defRPr sz="4000" b="1" i="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64">
          <p15:clr>
            <a:srgbClr val="F26B43"/>
          </p15:clr>
        </p15:guide>
        <p15:guide id="3" pos="7560">
          <p15:clr>
            <a:srgbClr val="F26B43"/>
          </p15:clr>
        </p15:guide>
        <p15:guide id="4" pos="120">
          <p15:clr>
            <a:srgbClr val="F26B43"/>
          </p15:clr>
        </p15:guide>
        <p15:guide id="5" orient="horz">
          <p15:clr>
            <a:srgbClr val="F26B43"/>
          </p15:clr>
        </p15:guide>
        <p15:guide id="6" pos="432">
          <p15:clr>
            <a:srgbClr val="F26B43"/>
          </p15:clr>
        </p15:guide>
        <p15:guide id="7" pos="72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TMURRAY@NUL.ORG" TargetMode="Externa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30.jpeg"/><Relationship Id="rId5" Type="http://schemas.openxmlformats.org/officeDocument/2006/relationships/image" Target="../media/image29.gif"/><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1.xml"/><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8" Type="http://schemas.openxmlformats.org/officeDocument/2006/relationships/hyperlink" Target="https://www.thenationalnews.com/news/us/2024/06/12/what-is-project-2025/#:~:text=The%20plan%20features%20four%20pillars%3A%20a%20nearly%20900-page,an%20180-day%20playbook%20to%20follow%20on%20Inauguration%20Day." TargetMode="External"/><Relationship Id="rId3" Type="http://schemas.openxmlformats.org/officeDocument/2006/relationships/hyperlink" Target="https://time.com/6986995/what-is-project-2025/" TargetMode="External"/><Relationship Id="rId7" Type="http://schemas.openxmlformats.org/officeDocument/2006/relationships/hyperlink" Target="https://www.bbc.com/news/articles/c977njnvq2do" TargetMode="External"/><Relationship Id="rId12" Type="http://schemas.openxmlformats.org/officeDocument/2006/relationships/hyperlink" Target="https://thehill.com/homenews/house/4714841-democrats-launch-effort-to-counter-conservatives-sweeping-project-2025/" TargetMode="External"/><Relationship Id="rId2" Type="http://schemas.openxmlformats.org/officeDocument/2006/relationships/hyperlink" Target="https://static01.nyt.com/newsgraphics/documenttools/4b021d162587d4df/9179320d-full.pdf" TargetMode="External"/><Relationship Id="rId1" Type="http://schemas.openxmlformats.org/officeDocument/2006/relationships/slideLayout" Target="../slideLayouts/slideLayout21.xml"/><Relationship Id="rId6" Type="http://schemas.openxmlformats.org/officeDocument/2006/relationships/hyperlink" Target="https://nul120-my.sharepoint.com/personal/awareint_nul_org/Documents/Documents/project_2025_explainer_from_toni.pdf" TargetMode="External"/><Relationship Id="rId11" Type="http://schemas.openxmlformats.org/officeDocument/2006/relationships/hyperlink" Target="https://www.nationaljournal.com/md/725457/project-2025-handbook/?utm_source=newsletter&amp;utm_campaign=General_062524&amp;mkt_tok=NTU2LVlFRS05NjkAAAGT78vMeWRJvuGOmrOA7xi2Xjld6_2U-It85Cw58aorxte8l-VgTy-nXFLQiqSh7ShRF0q7O5mxWgHYgt3R9JGhHLWJ6Fd_qHrsWVU0rNbKA4Lu" TargetMode="External"/><Relationship Id="rId5" Type="http://schemas.openxmlformats.org/officeDocument/2006/relationships/hyperlink" Target="https://www.youtube.com/watch?v=-Kn3YiXzMdk" TargetMode="External"/><Relationship Id="rId10" Type="http://schemas.openxmlformats.org/officeDocument/2006/relationships/hyperlink" Target="https://www.msn.com/en-us/news/us/project-2025-promises-to-shut-down-dept-of-education-ban-abortion-roll-back-civil-rights-and-more/ar-BB1o2c6j" TargetMode="External"/><Relationship Id="rId4" Type="http://schemas.openxmlformats.org/officeDocument/2006/relationships/hyperlink" Target="https://www.mediamatters.org/heritage-foundation/guide-project-2025-extreme-right-wing-agenda-next-republican-administration" TargetMode="External"/><Relationship Id="rId9" Type="http://schemas.openxmlformats.org/officeDocument/2006/relationships/hyperlink" Target="https://www.usatoday.com/story/news/politics/elections/2024/06/10/heritage-foundation-project-2025-explained/7404243500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8" Type="http://schemas.openxmlformats.org/officeDocument/2006/relationships/hyperlink" Target="https://www.cnn.com/2024/05/29/politics/louisiana-ten-commandments-classrooms/index.html#:~:text=Schools%20in%20Louisiana%20could%20soon%20be%20required%20by,Landry%E2%80%99s%20desk.%20Only%20Democrats%20voted%20against%20the%20legislation." TargetMode="External"/><Relationship Id="rId3" Type="http://schemas.openxmlformats.org/officeDocument/2006/relationships/hyperlink" Target="https://www.nbcnews.com/nbc-out/out-politics-and-policy/floridas-dont-say-gay-bill-actually-says-rcna19929" TargetMode="External"/><Relationship Id="rId7" Type="http://schemas.openxmlformats.org/officeDocument/2006/relationships/hyperlink" Target="https://www.npr.org/sections/health-shots/2023/08/01/1191156197/after-yearlong-fight-a-near-total-abortion-ban-is-going-into-effect-in-indiana" TargetMode="External"/><Relationship Id="rId2" Type="http://schemas.openxmlformats.org/officeDocument/2006/relationships/hyperlink" Target="https://www.sll.texas.gov/spotlight/2022/07/texas-abortion-trigger-law-effective-august-25th-2022/" TargetMode="External"/><Relationship Id="rId1" Type="http://schemas.openxmlformats.org/officeDocument/2006/relationships/slideLayout" Target="../slideLayouts/slideLayout21.xml"/><Relationship Id="rId6" Type="http://schemas.openxmlformats.org/officeDocument/2006/relationships/hyperlink" Target="https://legis.delaware.gov/BillDetail?LegislationId=141639" TargetMode="External"/><Relationship Id="rId11" Type="http://schemas.openxmlformats.org/officeDocument/2006/relationships/hyperlink" Target="https://www.azag.gov/issues/reproductive-rights/laws" TargetMode="External"/><Relationship Id="rId5" Type="http://schemas.openxmlformats.org/officeDocument/2006/relationships/hyperlink" Target="https://www.aclu.org/legislative-attacks-on-lgbtq-rights-2024" TargetMode="External"/><Relationship Id="rId10" Type="http://schemas.openxmlformats.org/officeDocument/2006/relationships/hyperlink" Target="https://www.npr.org/2024/01/31/1228062034/utah-ban-dei-efforts-campus-government" TargetMode="External"/><Relationship Id="rId4" Type="http://schemas.openxmlformats.org/officeDocument/2006/relationships/hyperlink" Target="https://reproductiverights.org/maps/abortion-laws-by-state/?state=WY" TargetMode="External"/><Relationship Id="rId9" Type="http://schemas.openxmlformats.org/officeDocument/2006/relationships/hyperlink" Target="https://governor.iowa.gov/press-release/2024-05-09/gov-reynolds-signs-several-bills-law#:~:text=SF%202435%3A%20A%20bill%20for%20an%20act%20relating,penalties%3B%20and%20including%20effective%20date%20and%20applicability%20provision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9DF19-7686-1742-9B41-B7F9B140F3D1}"/>
              </a:ext>
            </a:extLst>
          </p:cNvPr>
          <p:cNvSpPr>
            <a:spLocks noGrp="1"/>
          </p:cNvSpPr>
          <p:nvPr>
            <p:ph type="ctrTitle"/>
          </p:nvPr>
        </p:nvSpPr>
        <p:spPr>
          <a:xfrm>
            <a:off x="685799" y="2183641"/>
            <a:ext cx="9542721" cy="2183643"/>
          </a:xfrm>
        </p:spPr>
        <p:txBody>
          <a:bodyPr anchor="b" anchorCtr="0">
            <a:noAutofit/>
          </a:bodyPr>
          <a:lstStyle/>
          <a:p>
            <a:br>
              <a:rPr lang="en-US" sz="3000" dirty="0"/>
            </a:br>
            <a:r>
              <a:rPr lang="en-US" sz="5400" dirty="0"/>
              <a:t>Policy for Progress:</a:t>
            </a:r>
            <a:br>
              <a:rPr lang="en-US" sz="3000" dirty="0"/>
            </a:br>
            <a:r>
              <a:rPr lang="en-US" sz="3000" dirty="0"/>
              <a:t>Federal Agenda and the Fight Against Project 2025</a:t>
            </a:r>
            <a:r>
              <a:rPr lang="en-US" sz="4400" dirty="0"/>
              <a:t>  </a:t>
            </a:r>
            <a:endParaRPr lang="en-US" sz="5000" dirty="0"/>
          </a:p>
        </p:txBody>
      </p:sp>
      <p:sp>
        <p:nvSpPr>
          <p:cNvPr id="3" name="Subtitle 2">
            <a:extLst>
              <a:ext uri="{FF2B5EF4-FFF2-40B4-BE49-F238E27FC236}">
                <a16:creationId xmlns:a16="http://schemas.microsoft.com/office/drawing/2014/main" id="{11AC77ED-6DBE-CF44-9EEC-3FD4508C7F10}"/>
              </a:ext>
            </a:extLst>
          </p:cNvPr>
          <p:cNvSpPr>
            <a:spLocks noGrp="1"/>
          </p:cNvSpPr>
          <p:nvPr>
            <p:ph type="subTitle" idx="4294967295"/>
          </p:nvPr>
        </p:nvSpPr>
        <p:spPr>
          <a:xfrm>
            <a:off x="685799" y="4954772"/>
            <a:ext cx="10818629" cy="1148315"/>
          </a:xfrm>
        </p:spPr>
        <p:txBody>
          <a:bodyPr vert="horz" lIns="0" tIns="0" rIns="0" bIns="0" rtlCol="0" anchor="t">
            <a:normAutofit/>
          </a:bodyPr>
          <a:lstStyle/>
          <a:p>
            <a:pPr marL="0" indent="0">
              <a:buNone/>
            </a:pPr>
            <a:r>
              <a:rPr lang="en-US" sz="2400" b="1" dirty="0">
                <a:effectLst/>
                <a:latin typeface="Helvetica"/>
                <a:ea typeface="Calibri"/>
                <a:cs typeface="Helvetica"/>
              </a:rPr>
              <a:t>Presentation for ACE </a:t>
            </a:r>
          </a:p>
          <a:p>
            <a:pPr marL="0" indent="0">
              <a:buNone/>
            </a:pPr>
            <a:r>
              <a:rPr lang="en-US" sz="2400" b="1" dirty="0">
                <a:latin typeface="Helvetica" panose="020B0604020202020204" pitchFamily="34" charset="0"/>
                <a:cs typeface="Helvetica" panose="020B0604020202020204" pitchFamily="34" charset="0"/>
              </a:rPr>
              <a:t>Facilitator: Tara Murray, Executive Director, National Urban League Washington Bureau (</a:t>
            </a:r>
            <a:r>
              <a:rPr lang="en-US" sz="2400" b="1" dirty="0">
                <a:latin typeface="Helvetica" panose="020B0604020202020204" pitchFamily="34" charset="0"/>
                <a:cs typeface="Helvetica" panose="020B0604020202020204" pitchFamily="34" charset="0"/>
                <a:hlinkClick r:id="rId2"/>
              </a:rPr>
              <a:t>TMURRAY@NUL.ORG</a:t>
            </a:r>
            <a:r>
              <a:rPr lang="en-US" sz="2400" b="1" dirty="0">
                <a:latin typeface="Helvetica" panose="020B0604020202020204" pitchFamily="34" charset="0"/>
                <a:cs typeface="Helvetica" panose="020B0604020202020204" pitchFamily="34" charset="0"/>
              </a:rPr>
              <a:t>) </a:t>
            </a:r>
          </a:p>
        </p:txBody>
      </p:sp>
    </p:spTree>
    <p:extLst>
      <p:ext uri="{BB962C8B-B14F-4D97-AF65-F5344CB8AC3E}">
        <p14:creationId xmlns:p14="http://schemas.microsoft.com/office/powerpoint/2010/main" val="430518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6447C6-41F6-1644-538B-EA74321AAD8D}"/>
              </a:ext>
            </a:extLst>
          </p:cNvPr>
          <p:cNvSpPr>
            <a:spLocks noGrp="1"/>
          </p:cNvSpPr>
          <p:nvPr>
            <p:ph type="title"/>
          </p:nvPr>
        </p:nvSpPr>
        <p:spPr>
          <a:xfrm>
            <a:off x="1028700" y="1954564"/>
            <a:ext cx="10515600" cy="492760"/>
          </a:xfrm>
        </p:spPr>
        <p:txBody>
          <a:bodyPr>
            <a:noAutofit/>
          </a:bodyPr>
          <a:lstStyle/>
          <a:p>
            <a:pPr algn="ctr"/>
            <a:r>
              <a:rPr lang="en-US" sz="4400">
                <a:latin typeface="Helvetica"/>
                <a:cs typeface="Times New Roman"/>
              </a:rPr>
              <a:t>How is Project 2025 Already at Play?</a:t>
            </a:r>
            <a:endParaRPr lang="en-US" sz="4400">
              <a:cs typeface="Times New Roman"/>
            </a:endParaRPr>
          </a:p>
        </p:txBody>
      </p:sp>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sp>
        <p:nvSpPr>
          <p:cNvPr id="30" name="Title 6">
            <a:extLst>
              <a:ext uri="{FF2B5EF4-FFF2-40B4-BE49-F238E27FC236}">
                <a16:creationId xmlns:a16="http://schemas.microsoft.com/office/drawing/2014/main" id="{5F4912ED-C0E0-8AA6-FBA8-7C09D69602AC}"/>
              </a:ext>
            </a:extLst>
          </p:cNvPr>
          <p:cNvSpPr txBox="1">
            <a:spLocks/>
          </p:cNvSpPr>
          <p:nvPr/>
        </p:nvSpPr>
        <p:spPr>
          <a:xfrm>
            <a:off x="600075" y="485932"/>
            <a:ext cx="10515600" cy="4927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i="0" kern="1200">
                <a:solidFill>
                  <a:schemeClr val="tx1"/>
                </a:solidFill>
                <a:latin typeface="Helvetica" pitchFamily="2" charset="0"/>
                <a:ea typeface="+mj-ea"/>
                <a:cs typeface="+mj-cs"/>
              </a:defRPr>
            </a:lvl1pPr>
          </a:lstStyle>
          <a:p>
            <a:endParaRPr lang="en-US" sz="2800"/>
          </a:p>
        </p:txBody>
      </p:sp>
      <p:pic>
        <p:nvPicPr>
          <p:cNvPr id="4" name="Picture 3" descr="A red circle with a sign&#10;&#10;Description automatically generated">
            <a:extLst>
              <a:ext uri="{FF2B5EF4-FFF2-40B4-BE49-F238E27FC236}">
                <a16:creationId xmlns:a16="http://schemas.microsoft.com/office/drawing/2014/main" id="{27374896-270A-8779-C02B-468BE6AD375B}"/>
              </a:ext>
            </a:extLst>
          </p:cNvPr>
          <p:cNvPicPr>
            <a:picLocks noChangeAspect="1"/>
          </p:cNvPicPr>
          <p:nvPr/>
        </p:nvPicPr>
        <p:blipFill>
          <a:blip r:embed="rId2"/>
          <a:stretch>
            <a:fillRect/>
          </a:stretch>
        </p:blipFill>
        <p:spPr>
          <a:xfrm>
            <a:off x="3622675" y="2692289"/>
            <a:ext cx="4470400" cy="3457575"/>
          </a:xfrm>
          <a:prstGeom prst="rect">
            <a:avLst/>
          </a:prstGeom>
        </p:spPr>
      </p:pic>
    </p:spTree>
    <p:extLst>
      <p:ext uri="{BB962C8B-B14F-4D97-AF65-F5344CB8AC3E}">
        <p14:creationId xmlns:p14="http://schemas.microsoft.com/office/powerpoint/2010/main" val="2318996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F4FC-80BC-9809-D7AD-CA2D74B077EA}"/>
              </a:ext>
            </a:extLst>
          </p:cNvPr>
          <p:cNvSpPr>
            <a:spLocks noGrp="1"/>
          </p:cNvSpPr>
          <p:nvPr>
            <p:ph type="title"/>
          </p:nvPr>
        </p:nvSpPr>
        <p:spPr>
          <a:xfrm>
            <a:off x="685800" y="866170"/>
            <a:ext cx="4340646" cy="1366287"/>
          </a:xfrm>
        </p:spPr>
        <p:txBody>
          <a:bodyPr>
            <a:normAutofit/>
          </a:bodyPr>
          <a:lstStyle/>
          <a:p>
            <a:r>
              <a:rPr lang="en-US" sz="3200">
                <a:latin typeface="Helvetica"/>
                <a:cs typeface="Helvetica"/>
              </a:rPr>
              <a:t>How Project 2025 was </a:t>
            </a:r>
            <a:r>
              <a:rPr lang="en-US" sz="3200">
                <a:solidFill>
                  <a:srgbClr val="B72630"/>
                </a:solidFill>
                <a:latin typeface="Helvetica"/>
                <a:cs typeface="Helvetica"/>
              </a:rPr>
              <a:t>Hidden</a:t>
            </a:r>
            <a:r>
              <a:rPr lang="en-US" sz="3200">
                <a:latin typeface="Helvetica"/>
                <a:cs typeface="Helvetica"/>
              </a:rPr>
              <a:t> in Plain Sight</a:t>
            </a:r>
          </a:p>
        </p:txBody>
      </p:sp>
      <p:sp>
        <p:nvSpPr>
          <p:cNvPr id="3" name="Footer Placeholder 2">
            <a:extLst>
              <a:ext uri="{FF2B5EF4-FFF2-40B4-BE49-F238E27FC236}">
                <a16:creationId xmlns:a16="http://schemas.microsoft.com/office/drawing/2014/main" id="{C212C535-6621-AA0E-F7EE-97A2DC86B633}"/>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ADA80D7-91CC-90ED-F4B2-96004A2704D9}"/>
              </a:ext>
            </a:extLst>
          </p:cNvPr>
          <p:cNvSpPr>
            <a:spLocks noGrp="1"/>
          </p:cNvSpPr>
          <p:nvPr>
            <p:ph type="sldNum" sz="quarter" idx="12"/>
          </p:nvPr>
        </p:nvSpPr>
        <p:spPr/>
        <p:txBody>
          <a:bodyPr/>
          <a:lstStyle/>
          <a:p>
            <a:fld id="{CED42BD1-B6D5-F84D-B583-855B99579C6A}" type="slidenum">
              <a:rPr lang="en-US" smtClean="0"/>
              <a:pPr/>
              <a:t>11</a:t>
            </a:fld>
            <a:endParaRPr lang="en-US"/>
          </a:p>
        </p:txBody>
      </p:sp>
      <p:sp>
        <p:nvSpPr>
          <p:cNvPr id="5" name="TextBox 4">
            <a:extLst>
              <a:ext uri="{FF2B5EF4-FFF2-40B4-BE49-F238E27FC236}">
                <a16:creationId xmlns:a16="http://schemas.microsoft.com/office/drawing/2014/main" id="{D3E957E3-978C-8EC9-CC20-181165B94D88}"/>
              </a:ext>
            </a:extLst>
          </p:cNvPr>
          <p:cNvSpPr txBox="1"/>
          <p:nvPr/>
        </p:nvSpPr>
        <p:spPr>
          <a:xfrm>
            <a:off x="6190018" y="1719203"/>
            <a:ext cx="5213528" cy="4524315"/>
          </a:xfrm>
          <a:prstGeom prst="rect">
            <a:avLst/>
          </a:prstGeom>
          <a:noFill/>
        </p:spPr>
        <p:txBody>
          <a:bodyPr wrap="square" lIns="91440" tIns="45720" rIns="91440" bIns="45720" rtlCol="0" anchor="t">
            <a:spAutoFit/>
          </a:bodyPr>
          <a:lstStyle/>
          <a:p>
            <a:r>
              <a:rPr lang="en-US" dirty="0">
                <a:latin typeface="Helvetica"/>
                <a:cs typeface="Helvetica"/>
              </a:rPr>
              <a:t>Project 2025 is </a:t>
            </a:r>
            <a:r>
              <a:rPr lang="en-US" b="1" dirty="0">
                <a:latin typeface="Helvetica"/>
                <a:cs typeface="Helvetica"/>
              </a:rPr>
              <a:t>not a new plan</a:t>
            </a:r>
            <a:r>
              <a:rPr lang="en-US" dirty="0">
                <a:latin typeface="Helvetica"/>
                <a:cs typeface="Helvetica"/>
              </a:rPr>
              <a:t>, in fact, the far right has pushed similar agendas for the past 40 years, most notable during the </a:t>
            </a:r>
            <a:r>
              <a:rPr lang="en-US" b="1" dirty="0">
                <a:latin typeface="Helvetica"/>
                <a:cs typeface="Helvetica"/>
              </a:rPr>
              <a:t>last presidential administration! </a:t>
            </a:r>
            <a:r>
              <a:rPr lang="en-US" dirty="0">
                <a:latin typeface="Helvetica"/>
                <a:cs typeface="Helvetica"/>
              </a:rPr>
              <a:t>Some actions carried out during the last administration that align with proposals from Project 2025 include:</a:t>
            </a:r>
          </a:p>
          <a:p>
            <a:endParaRPr lang="en-US" b="1" dirty="0">
              <a:latin typeface="Helvetica"/>
              <a:ea typeface="Aptos" panose="020B0004020202020204" pitchFamily="34" charset="0"/>
              <a:cs typeface="Helvetica"/>
            </a:endParaRPr>
          </a:p>
          <a:p>
            <a:pPr marL="342900" indent="-342900">
              <a:buFont typeface="Arial" panose="020B0604020202020204" pitchFamily="34" charset="0"/>
              <a:buChar char="•"/>
            </a:pPr>
            <a:r>
              <a:rPr lang="en-US" dirty="0">
                <a:effectLst/>
                <a:latin typeface="Helvetica"/>
                <a:ea typeface="Aptos" panose="020B0004020202020204" pitchFamily="34" charset="0"/>
                <a:cs typeface="Helvetica"/>
              </a:rPr>
              <a:t>Sta</a:t>
            </a:r>
            <a:r>
              <a:rPr lang="en-US" dirty="0">
                <a:latin typeface="Helvetica"/>
                <a:ea typeface="Aptos" panose="020B0004020202020204" pitchFamily="34" charset="0"/>
                <a:cs typeface="Helvetica"/>
              </a:rPr>
              <a:t>cking the </a:t>
            </a:r>
            <a:r>
              <a:rPr lang="en-US" b="1" dirty="0">
                <a:latin typeface="Helvetica"/>
                <a:ea typeface="Aptos" panose="020B0004020202020204" pitchFamily="34" charset="0"/>
                <a:cs typeface="Helvetica"/>
              </a:rPr>
              <a:t>Supreme Court </a:t>
            </a:r>
            <a:r>
              <a:rPr lang="en-US" dirty="0">
                <a:latin typeface="Helvetica"/>
                <a:ea typeface="Aptos" panose="020B0004020202020204" pitchFamily="34" charset="0"/>
                <a:cs typeface="Helvetica"/>
              </a:rPr>
              <a:t>with </a:t>
            </a:r>
            <a:r>
              <a:rPr lang="en-US" b="1" dirty="0">
                <a:latin typeface="Helvetica"/>
                <a:ea typeface="Aptos" panose="020B0004020202020204" pitchFamily="34" charset="0"/>
                <a:cs typeface="Helvetica"/>
              </a:rPr>
              <a:t>radical far-right justices</a:t>
            </a:r>
          </a:p>
          <a:p>
            <a:pPr marL="342900" indent="-342900">
              <a:buFont typeface="Arial" panose="020B0604020202020204" pitchFamily="34" charset="0"/>
              <a:buChar char="•"/>
            </a:pPr>
            <a:r>
              <a:rPr lang="en-US" dirty="0">
                <a:latin typeface="Helvetica"/>
                <a:ea typeface="Aptos" panose="020B0004020202020204" pitchFamily="34" charset="0"/>
                <a:cs typeface="Helvetica"/>
              </a:rPr>
              <a:t>Failing to condemn/turning</a:t>
            </a:r>
            <a:r>
              <a:rPr lang="en-US" dirty="0">
                <a:effectLst/>
                <a:latin typeface="Helvetica"/>
                <a:ea typeface="Aptos" panose="020B0004020202020204" pitchFamily="34" charset="0"/>
                <a:cs typeface="Helvetica"/>
              </a:rPr>
              <a:t> a blind eye to/actively encouraging white supremacist violence and political violence (e.g., </a:t>
            </a:r>
            <a:r>
              <a:rPr lang="en-US" b="1" dirty="0">
                <a:effectLst/>
                <a:latin typeface="Helvetica"/>
                <a:ea typeface="Aptos" panose="020B0004020202020204" pitchFamily="34" charset="0"/>
                <a:cs typeface="Helvetica"/>
              </a:rPr>
              <a:t>Charlottesville, January 6</a:t>
            </a:r>
            <a:r>
              <a:rPr lang="en-US" b="1" baseline="30000" dirty="0">
                <a:effectLst/>
                <a:latin typeface="Helvetica"/>
                <a:ea typeface="Aptos" panose="020B0004020202020204" pitchFamily="34" charset="0"/>
                <a:cs typeface="Helvetica"/>
              </a:rPr>
              <a:t>th</a:t>
            </a:r>
            <a:r>
              <a:rPr lang="en-US" b="1" dirty="0">
                <a:effectLst/>
                <a:latin typeface="Helvetica"/>
                <a:ea typeface="Aptos" panose="020B0004020202020204" pitchFamily="34" charset="0"/>
                <a:cs typeface="Helvetica"/>
              </a:rPr>
              <a:t> </a:t>
            </a:r>
            <a:r>
              <a:rPr lang="en-US" b="1" dirty="0">
                <a:latin typeface="Helvetica"/>
                <a:ea typeface="Aptos" panose="020B0004020202020204" pitchFamily="34" charset="0"/>
                <a:cs typeface="Helvetica"/>
              </a:rPr>
              <a:t>Attack on the U.S. Capitol</a:t>
            </a:r>
            <a:r>
              <a:rPr lang="en-US" dirty="0">
                <a:latin typeface="Helvetica"/>
                <a:ea typeface="Aptos" panose="020B0004020202020204" pitchFamily="34" charset="0"/>
                <a:cs typeface="Helvetica"/>
              </a:rPr>
              <a:t>)</a:t>
            </a:r>
            <a:endParaRPr lang="en-US" b="1" dirty="0">
              <a:latin typeface="Helvetica"/>
              <a:ea typeface="Aptos" panose="020B0004020202020204" pitchFamily="34" charset="0"/>
              <a:cs typeface="Helvetica"/>
            </a:endParaRPr>
          </a:p>
          <a:p>
            <a:pPr marL="342900" indent="-342900">
              <a:buFont typeface="Arial" panose="020B0604020202020204" pitchFamily="34" charset="0"/>
              <a:buChar char="•"/>
            </a:pPr>
            <a:r>
              <a:rPr lang="en-US" b="1" dirty="0">
                <a:latin typeface="Helvetica"/>
                <a:ea typeface="Aptos" panose="020B0004020202020204" pitchFamily="34" charset="0"/>
                <a:cs typeface="Helvetica"/>
              </a:rPr>
              <a:t>Racially-Motivated Immigration Bans </a:t>
            </a:r>
            <a:r>
              <a:rPr lang="en-US" dirty="0">
                <a:latin typeface="Helvetica"/>
                <a:ea typeface="Aptos" panose="020B0004020202020204" pitchFamily="34" charset="0"/>
                <a:cs typeface="Helvetica"/>
              </a:rPr>
              <a:t>and</a:t>
            </a:r>
            <a:r>
              <a:rPr lang="en-US" b="1" dirty="0">
                <a:latin typeface="Helvetica"/>
                <a:ea typeface="Aptos" panose="020B0004020202020204" pitchFamily="34" charset="0"/>
                <a:cs typeface="Helvetica"/>
              </a:rPr>
              <a:t> Travel Policies</a:t>
            </a:r>
          </a:p>
        </p:txBody>
      </p:sp>
      <p:sp>
        <p:nvSpPr>
          <p:cNvPr id="8" name="TextBox 7">
            <a:extLst>
              <a:ext uri="{FF2B5EF4-FFF2-40B4-BE49-F238E27FC236}">
                <a16:creationId xmlns:a16="http://schemas.microsoft.com/office/drawing/2014/main" id="{D996E865-B56E-FF9D-264F-6FD88EFDAC6A}"/>
              </a:ext>
            </a:extLst>
          </p:cNvPr>
          <p:cNvSpPr txBox="1"/>
          <p:nvPr/>
        </p:nvSpPr>
        <p:spPr>
          <a:xfrm>
            <a:off x="223431" y="4310614"/>
            <a:ext cx="5372099" cy="2084225"/>
          </a:xfrm>
          <a:prstGeom prst="rect">
            <a:avLst/>
          </a:prstGeom>
          <a:noFill/>
        </p:spPr>
        <p:txBody>
          <a:bodyPr wrap="square" lIns="91440" tIns="45720" rIns="91440" bIns="45720" rtlCol="0" anchor="t">
            <a:spAutoFit/>
          </a:bodyPr>
          <a:lstStyle/>
          <a:p>
            <a:pPr>
              <a:lnSpc>
                <a:spcPct val="150000"/>
              </a:lnSpc>
            </a:pPr>
            <a:r>
              <a:rPr lang="en-US" sz="3000" b="0" i="1">
                <a:solidFill>
                  <a:schemeClr val="bg1"/>
                </a:solidFill>
                <a:effectLst/>
                <a:latin typeface="Helvetica"/>
                <a:cs typeface="Helvetica"/>
              </a:rPr>
              <a:t>“</a:t>
            </a:r>
            <a:r>
              <a:rPr lang="en-US" sz="3000" i="1">
                <a:solidFill>
                  <a:schemeClr val="bg1"/>
                </a:solidFill>
                <a:latin typeface="Helvetica"/>
                <a:cs typeface="Helvetica"/>
              </a:rPr>
              <a:t>Our Freedom is at Stake,</a:t>
            </a:r>
            <a:endParaRPr lang="en-US">
              <a:solidFill>
                <a:schemeClr val="bg1"/>
              </a:solidFill>
            </a:endParaRPr>
          </a:p>
          <a:p>
            <a:pPr>
              <a:lnSpc>
                <a:spcPct val="150000"/>
              </a:lnSpc>
            </a:pPr>
            <a:r>
              <a:rPr lang="en-US" sz="3000" i="1">
                <a:solidFill>
                  <a:schemeClr val="bg1"/>
                </a:solidFill>
                <a:latin typeface="Helvetica"/>
                <a:cs typeface="Helvetica"/>
              </a:rPr>
              <a:t>          Stop </a:t>
            </a:r>
            <a:r>
              <a:rPr lang="en-US" sz="3000" b="0" i="1">
                <a:solidFill>
                  <a:schemeClr val="bg1"/>
                </a:solidFill>
                <a:effectLst/>
                <a:latin typeface="Helvetica"/>
                <a:cs typeface="Helvetica"/>
              </a:rPr>
              <a:t>Project 2025</a:t>
            </a:r>
            <a:r>
              <a:rPr lang="en-US" sz="3000" i="1">
                <a:solidFill>
                  <a:schemeClr val="bg1"/>
                </a:solidFill>
                <a:latin typeface="Helvetica"/>
                <a:cs typeface="Helvetica"/>
              </a:rPr>
              <a:t>!"</a:t>
            </a:r>
            <a:endParaRPr lang="en-US" sz="3000" b="0" i="1">
              <a:solidFill>
                <a:schemeClr val="bg1"/>
              </a:solidFill>
              <a:effectLst/>
              <a:latin typeface="Helvetica"/>
              <a:cs typeface="Helvetica"/>
            </a:endParaRPr>
          </a:p>
          <a:p>
            <a:pPr>
              <a:lnSpc>
                <a:spcPct val="150000"/>
              </a:lnSpc>
            </a:pPr>
            <a:r>
              <a:rPr lang="en-US" sz="3000" i="1">
                <a:solidFill>
                  <a:schemeClr val="bg1"/>
                </a:solidFill>
                <a:latin typeface="Helvetica"/>
                <a:cs typeface="Helvetica"/>
              </a:rPr>
              <a:t>        </a:t>
            </a:r>
            <a:endParaRPr lang="en-US" sz="3000" i="1">
              <a:solidFill>
                <a:schemeClr val="bg1"/>
              </a:solidFill>
              <a:latin typeface="Helvetica" panose="020B0604020202020204" pitchFamily="34" charset="0"/>
              <a:cs typeface="Helvetica" panose="020B0604020202020204" pitchFamily="34" charset="0"/>
            </a:endParaRPr>
          </a:p>
        </p:txBody>
      </p:sp>
      <p:pic>
        <p:nvPicPr>
          <p:cNvPr id="9" name="Picture 8" descr="A red line art of a exclamation mark&#10;&#10;Description automatically generated">
            <a:extLst>
              <a:ext uri="{FF2B5EF4-FFF2-40B4-BE49-F238E27FC236}">
                <a16:creationId xmlns:a16="http://schemas.microsoft.com/office/drawing/2014/main" id="{3C69DBC9-646E-A1ED-7E13-A90A673F5F65}"/>
              </a:ext>
            </a:extLst>
          </p:cNvPr>
          <p:cNvPicPr>
            <a:picLocks noChangeAspect="1"/>
          </p:cNvPicPr>
          <p:nvPr/>
        </p:nvPicPr>
        <p:blipFill>
          <a:blip r:embed="rId3"/>
          <a:stretch>
            <a:fillRect/>
          </a:stretch>
        </p:blipFill>
        <p:spPr>
          <a:xfrm>
            <a:off x="3040859" y="1964329"/>
            <a:ext cx="1464671" cy="1464671"/>
          </a:xfrm>
          <a:prstGeom prst="rect">
            <a:avLst/>
          </a:prstGeom>
        </p:spPr>
      </p:pic>
    </p:spTree>
    <p:extLst>
      <p:ext uri="{BB962C8B-B14F-4D97-AF65-F5344CB8AC3E}">
        <p14:creationId xmlns:p14="http://schemas.microsoft.com/office/powerpoint/2010/main" val="3686658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sp>
        <p:nvSpPr>
          <p:cNvPr id="30" name="Title 6">
            <a:extLst>
              <a:ext uri="{FF2B5EF4-FFF2-40B4-BE49-F238E27FC236}">
                <a16:creationId xmlns:a16="http://schemas.microsoft.com/office/drawing/2014/main" id="{5F4912ED-C0E0-8AA6-FBA8-7C09D69602AC}"/>
              </a:ext>
            </a:extLst>
          </p:cNvPr>
          <p:cNvSpPr txBox="1">
            <a:spLocks/>
          </p:cNvSpPr>
          <p:nvPr/>
        </p:nvSpPr>
        <p:spPr>
          <a:xfrm>
            <a:off x="683964" y="474310"/>
            <a:ext cx="10515600" cy="4927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i="0" kern="1200">
                <a:solidFill>
                  <a:schemeClr val="tx1"/>
                </a:solidFill>
                <a:latin typeface="Helvetica" pitchFamily="2" charset="0"/>
                <a:ea typeface="+mj-ea"/>
                <a:cs typeface="+mj-cs"/>
              </a:defRPr>
            </a:lvl1pPr>
          </a:lstStyle>
          <a:p>
            <a:r>
              <a:rPr lang="en-US" sz="3600">
                <a:latin typeface="Helvetica"/>
                <a:cs typeface="Helvetica"/>
              </a:rPr>
              <a:t>CORRUPTION OF THE COURTS</a:t>
            </a:r>
          </a:p>
        </p:txBody>
      </p:sp>
      <p:sp>
        <p:nvSpPr>
          <p:cNvPr id="2" name="Rectangle 1">
            <a:extLst>
              <a:ext uri="{FF2B5EF4-FFF2-40B4-BE49-F238E27FC236}">
                <a16:creationId xmlns:a16="http://schemas.microsoft.com/office/drawing/2014/main" id="{1B06E54A-ABB8-9922-CB73-3C52D38A9FD1}"/>
              </a:ext>
            </a:extLst>
          </p:cNvPr>
          <p:cNvSpPr/>
          <p:nvPr/>
        </p:nvSpPr>
        <p:spPr>
          <a:xfrm>
            <a:off x="890702" y="1470502"/>
            <a:ext cx="3877938" cy="47010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latin typeface="Helvetica" panose="020B0604020202020204" pitchFamily="34" charset="0"/>
              <a:cs typeface="Helvetica" panose="020B0604020202020204" pitchFamily="34" charset="0"/>
            </a:endParaRPr>
          </a:p>
          <a:p>
            <a:pPr algn="ctr"/>
            <a:endParaRPr lang="en-US" dirty="0">
              <a:latin typeface="Helvetica" panose="020B0604020202020204" pitchFamily="34" charset="0"/>
              <a:cs typeface="Helvetica" panose="020B0604020202020204" pitchFamily="34" charset="0"/>
            </a:endParaRPr>
          </a:p>
          <a:p>
            <a:pPr algn="ctr"/>
            <a:r>
              <a:rPr lang="en-US" dirty="0"/>
              <a:t>Project 2025 will continue the current agenda of taking far right control of the courts at the local, state, and federal levels by:</a:t>
            </a:r>
            <a:endParaRPr lang="en-US" dirty="0">
              <a:cs typeface="Calibri"/>
            </a:endParaRPr>
          </a:p>
          <a:p>
            <a:pPr algn="ctr"/>
            <a:endParaRPr lang="en-US" dirty="0"/>
          </a:p>
          <a:p>
            <a:pPr marL="342900" indent="-342900">
              <a:buFont typeface="Arial" panose="020B0604020202020204" pitchFamily="34" charset="0"/>
              <a:buChar char="•"/>
            </a:pPr>
            <a:r>
              <a:rPr lang="en-US" dirty="0"/>
              <a:t>Appointing younger, more radical, federal court judges at all levels </a:t>
            </a:r>
            <a:endParaRPr lang="en-US" dirty="0">
              <a:cs typeface="Calibri"/>
            </a:endParaRP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Politicizing the SCOTUS, giving justices unchecked power to push the Project 2025 agenda and influence American policy for generations to come </a:t>
            </a:r>
            <a:endParaRPr lang="en-US" dirty="0">
              <a:cs typeface="Calibri" panose="020F0502020204030204"/>
            </a:endParaRPr>
          </a:p>
        </p:txBody>
      </p:sp>
      <p:sp>
        <p:nvSpPr>
          <p:cNvPr id="4" name="Rectangle 3">
            <a:extLst>
              <a:ext uri="{FF2B5EF4-FFF2-40B4-BE49-F238E27FC236}">
                <a16:creationId xmlns:a16="http://schemas.microsoft.com/office/drawing/2014/main" id="{733C6F9C-B92F-C3EC-E708-A9CD5312E666}"/>
              </a:ext>
            </a:extLst>
          </p:cNvPr>
          <p:cNvSpPr/>
          <p:nvPr/>
        </p:nvSpPr>
        <p:spPr>
          <a:xfrm>
            <a:off x="1076325" y="1613808"/>
            <a:ext cx="3506692" cy="583894"/>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400" b="1">
                <a:latin typeface="Helvetica"/>
                <a:cs typeface="Helvetica"/>
              </a:rPr>
              <a:t>Plan of Action</a:t>
            </a:r>
            <a:endParaRPr lang="en-US" sz="2400" b="1">
              <a:latin typeface="Helvetica" panose="020B0604020202020204" pitchFamily="34" charset="0"/>
              <a:cs typeface="Helvetica" panose="020B0604020202020204" pitchFamily="34" charset="0"/>
            </a:endParaRPr>
          </a:p>
        </p:txBody>
      </p:sp>
      <p:sp>
        <p:nvSpPr>
          <p:cNvPr id="5" name="Rectangle 4">
            <a:extLst>
              <a:ext uri="{FF2B5EF4-FFF2-40B4-BE49-F238E27FC236}">
                <a16:creationId xmlns:a16="http://schemas.microsoft.com/office/drawing/2014/main" id="{DB470D26-F79C-1136-EF36-677F97BDE4EF}"/>
              </a:ext>
            </a:extLst>
          </p:cNvPr>
          <p:cNvSpPr/>
          <p:nvPr/>
        </p:nvSpPr>
        <p:spPr>
          <a:xfrm>
            <a:off x="5129011" y="1011848"/>
            <a:ext cx="6486219" cy="259554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Helvetica" panose="020B0604020202020204" pitchFamily="34" charset="0"/>
              <a:cs typeface="Helvetica" panose="020B0604020202020204" pitchFamily="34" charset="0"/>
            </a:endParaRPr>
          </a:p>
          <a:p>
            <a:pPr marL="285750" indent="-285750" algn="ctr">
              <a:buFontTx/>
              <a:buChar char="-"/>
            </a:pPr>
            <a:endParaRPr lang="en-US"/>
          </a:p>
        </p:txBody>
      </p:sp>
      <p:sp>
        <p:nvSpPr>
          <p:cNvPr id="6" name="Rectangle 5">
            <a:extLst>
              <a:ext uri="{FF2B5EF4-FFF2-40B4-BE49-F238E27FC236}">
                <a16:creationId xmlns:a16="http://schemas.microsoft.com/office/drawing/2014/main" id="{C1C6058B-94F0-3D1F-F804-A0A7F1085B3B}"/>
              </a:ext>
            </a:extLst>
          </p:cNvPr>
          <p:cNvSpPr/>
          <p:nvPr/>
        </p:nvSpPr>
        <p:spPr>
          <a:xfrm>
            <a:off x="5143388" y="3811809"/>
            <a:ext cx="6483738" cy="23609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Helvetica" panose="020B0604020202020204" pitchFamily="34" charset="0"/>
              <a:cs typeface="Helvetica" panose="020B0604020202020204" pitchFamily="34" charset="0"/>
            </a:endParaRPr>
          </a:p>
          <a:p>
            <a:pPr marL="285750" indent="-285750" algn="ctr">
              <a:buFontTx/>
              <a:buChar char="-"/>
            </a:pPr>
            <a:endParaRPr lang="en-US"/>
          </a:p>
        </p:txBody>
      </p:sp>
      <p:sp>
        <p:nvSpPr>
          <p:cNvPr id="7" name="Rectangle 6">
            <a:extLst>
              <a:ext uri="{FF2B5EF4-FFF2-40B4-BE49-F238E27FC236}">
                <a16:creationId xmlns:a16="http://schemas.microsoft.com/office/drawing/2014/main" id="{E5083A80-49D6-00C9-ED3D-EDA6F03A33AE}"/>
              </a:ext>
            </a:extLst>
          </p:cNvPr>
          <p:cNvSpPr/>
          <p:nvPr/>
        </p:nvSpPr>
        <p:spPr>
          <a:xfrm>
            <a:off x="6639843" y="1221146"/>
            <a:ext cx="3508874" cy="794100"/>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400" b="1">
                <a:latin typeface="Helvetica"/>
                <a:cs typeface="Helvetica"/>
              </a:rPr>
              <a:t>Unchecked Power of the Supreme Court</a:t>
            </a:r>
          </a:p>
        </p:txBody>
      </p:sp>
      <p:sp>
        <p:nvSpPr>
          <p:cNvPr id="10" name="Rectangle 9">
            <a:extLst>
              <a:ext uri="{FF2B5EF4-FFF2-40B4-BE49-F238E27FC236}">
                <a16:creationId xmlns:a16="http://schemas.microsoft.com/office/drawing/2014/main" id="{95A6CBB5-AC65-1832-FE13-5CBA615524CA}"/>
              </a:ext>
            </a:extLst>
          </p:cNvPr>
          <p:cNvSpPr/>
          <p:nvPr/>
        </p:nvSpPr>
        <p:spPr>
          <a:xfrm>
            <a:off x="6739741" y="3939804"/>
            <a:ext cx="3506692" cy="583894"/>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latin typeface="Helvetica" panose="020B0604020202020204" pitchFamily="34" charset="0"/>
                <a:cs typeface="Helvetica" panose="020B0604020202020204" pitchFamily="34" charset="0"/>
              </a:rPr>
              <a:t>Case Examples</a:t>
            </a:r>
          </a:p>
        </p:txBody>
      </p:sp>
      <p:sp>
        <p:nvSpPr>
          <p:cNvPr id="11" name="TextBox 10">
            <a:extLst>
              <a:ext uri="{FF2B5EF4-FFF2-40B4-BE49-F238E27FC236}">
                <a16:creationId xmlns:a16="http://schemas.microsoft.com/office/drawing/2014/main" id="{78CEEEC9-8F34-C094-DE4A-04332F58C0E9}"/>
              </a:ext>
            </a:extLst>
          </p:cNvPr>
          <p:cNvSpPr txBox="1"/>
          <p:nvPr/>
        </p:nvSpPr>
        <p:spPr>
          <a:xfrm>
            <a:off x="5236083" y="1835459"/>
            <a:ext cx="2172037" cy="1754326"/>
          </a:xfrm>
          <a:prstGeom prst="rect">
            <a:avLst/>
          </a:prstGeom>
          <a:noFill/>
        </p:spPr>
        <p:txBody>
          <a:bodyPr wrap="square" lIns="91440" tIns="45720" rIns="91440" bIns="45720" rtlCol="0" anchor="t">
            <a:spAutoFit/>
          </a:bodyPr>
          <a:lstStyle/>
          <a:p>
            <a:r>
              <a:rPr lang="en-US" b="1">
                <a:solidFill>
                  <a:schemeClr val="bg1"/>
                </a:solidFill>
                <a:latin typeface="Helvetica"/>
                <a:cs typeface="Helvetica"/>
              </a:rPr>
              <a:t>1) </a:t>
            </a:r>
            <a:r>
              <a:rPr lang="en-US">
                <a:solidFill>
                  <a:schemeClr val="bg1"/>
                </a:solidFill>
                <a:latin typeface="Helvetica"/>
                <a:cs typeface="Helvetica"/>
              </a:rPr>
              <a:t>2/3 of the SCOTUS ruled in favor of presidential immunity for "official acts" </a:t>
            </a:r>
          </a:p>
        </p:txBody>
      </p:sp>
      <p:sp>
        <p:nvSpPr>
          <p:cNvPr id="14" name="TextBox 13">
            <a:extLst>
              <a:ext uri="{FF2B5EF4-FFF2-40B4-BE49-F238E27FC236}">
                <a16:creationId xmlns:a16="http://schemas.microsoft.com/office/drawing/2014/main" id="{134300B3-F3BA-9131-C100-C729E79E887A}"/>
              </a:ext>
            </a:extLst>
          </p:cNvPr>
          <p:cNvSpPr txBox="1"/>
          <p:nvPr/>
        </p:nvSpPr>
        <p:spPr>
          <a:xfrm>
            <a:off x="9340477" y="2101990"/>
            <a:ext cx="2291337" cy="1477328"/>
          </a:xfrm>
          <a:prstGeom prst="rect">
            <a:avLst/>
          </a:prstGeom>
          <a:noFill/>
        </p:spPr>
        <p:txBody>
          <a:bodyPr wrap="square" lIns="91440" tIns="45720" rIns="91440" bIns="45720" rtlCol="0" anchor="t">
            <a:spAutoFit/>
          </a:bodyPr>
          <a:lstStyle/>
          <a:p>
            <a:pPr algn="r"/>
            <a:r>
              <a:rPr lang="en-US" b="1">
                <a:solidFill>
                  <a:schemeClr val="bg1"/>
                </a:solidFill>
                <a:latin typeface="Helvetica"/>
                <a:cs typeface="Helvetica"/>
              </a:rPr>
              <a:t>3)</a:t>
            </a:r>
            <a:r>
              <a:rPr lang="en-US">
                <a:solidFill>
                  <a:schemeClr val="bg1"/>
                </a:solidFill>
                <a:latin typeface="Helvetica"/>
                <a:cs typeface="Helvetica"/>
              </a:rPr>
              <a:t> Ensures Project 2025 legacy </a:t>
            </a:r>
            <a:endParaRPr lang="en-US">
              <a:solidFill>
                <a:schemeClr val="bg1"/>
              </a:solidFill>
              <a:latin typeface="Calibri" panose="020F0502020204030204"/>
              <a:cs typeface="Calibri" panose="020F0502020204030204"/>
            </a:endParaRPr>
          </a:p>
          <a:p>
            <a:pPr algn="r"/>
            <a:r>
              <a:rPr lang="en-US">
                <a:solidFill>
                  <a:schemeClr val="bg1"/>
                </a:solidFill>
                <a:latin typeface="Helvetica"/>
                <a:cs typeface="Helvetica"/>
              </a:rPr>
              <a:t>remains intact for generations to com</a:t>
            </a:r>
            <a:r>
              <a:rPr lang="en-US" b="1">
                <a:solidFill>
                  <a:schemeClr val="bg1"/>
                </a:solidFill>
                <a:latin typeface="Helvetica"/>
                <a:cs typeface="Helvetica"/>
              </a:rPr>
              <a:t>e  </a:t>
            </a:r>
            <a:endParaRPr lang="en-US">
              <a:solidFill>
                <a:schemeClr val="bg1"/>
              </a:solidFill>
              <a:cs typeface="Calibri"/>
            </a:endParaRPr>
          </a:p>
        </p:txBody>
      </p:sp>
      <p:sp>
        <p:nvSpPr>
          <p:cNvPr id="15" name="TextBox 14">
            <a:extLst>
              <a:ext uri="{FF2B5EF4-FFF2-40B4-BE49-F238E27FC236}">
                <a16:creationId xmlns:a16="http://schemas.microsoft.com/office/drawing/2014/main" id="{F57D818F-050B-1FD8-EDB4-D7D563823333}"/>
              </a:ext>
            </a:extLst>
          </p:cNvPr>
          <p:cNvSpPr txBox="1"/>
          <p:nvPr/>
        </p:nvSpPr>
        <p:spPr>
          <a:xfrm>
            <a:off x="5131566" y="4648366"/>
            <a:ext cx="6498115" cy="1477328"/>
          </a:xfrm>
          <a:prstGeom prst="rect">
            <a:avLst/>
          </a:prstGeom>
          <a:noFill/>
        </p:spPr>
        <p:txBody>
          <a:bodyPr wrap="square" lIns="91440" tIns="45720" rIns="91440" bIns="45720" rtlCol="0" anchor="t">
            <a:spAutoFit/>
          </a:bodyPr>
          <a:lstStyle/>
          <a:p>
            <a:pPr marL="285750" indent="-285750" algn="ctr">
              <a:buFont typeface="Arial" panose="020B0604020202020204" pitchFamily="34" charset="0"/>
              <a:buChar char="•"/>
            </a:pPr>
            <a:r>
              <a:rPr lang="en-US" i="1" dirty="0">
                <a:solidFill>
                  <a:schemeClr val="bg1"/>
                </a:solidFill>
                <a:latin typeface="Helvetica"/>
                <a:cs typeface="Helvetica"/>
              </a:rPr>
              <a:t>New York State Rifle &amp; Pistol Association Inc. v. </a:t>
            </a:r>
            <a:r>
              <a:rPr lang="en-US" i="1" dirty="0" err="1">
                <a:solidFill>
                  <a:schemeClr val="bg1"/>
                </a:solidFill>
                <a:latin typeface="Helvetica"/>
                <a:cs typeface="Helvetica"/>
              </a:rPr>
              <a:t>Bruen</a:t>
            </a:r>
            <a:endParaRPr lang="en-US" i="1" dirty="0">
              <a:solidFill>
                <a:schemeClr val="bg1"/>
              </a:solidFill>
              <a:latin typeface="Helvetica"/>
              <a:cs typeface="Helvetica"/>
            </a:endParaRPr>
          </a:p>
          <a:p>
            <a:pPr marL="285750" indent="-285750" algn="ctr">
              <a:buFont typeface="Arial" panose="020B0604020202020204" pitchFamily="34" charset="0"/>
              <a:buChar char="•"/>
            </a:pPr>
            <a:r>
              <a:rPr lang="en-US" i="1" dirty="0">
                <a:solidFill>
                  <a:schemeClr val="bg1"/>
                </a:solidFill>
                <a:latin typeface="Helvetica"/>
                <a:cs typeface="Helvetica"/>
              </a:rPr>
              <a:t>Dobbs v. Jackson Women's Health Organization</a:t>
            </a:r>
          </a:p>
          <a:p>
            <a:pPr marL="285750" indent="-285750" algn="ctr">
              <a:buFont typeface="Arial" panose="020B0604020202020204" pitchFamily="34" charset="0"/>
              <a:buChar char="•"/>
            </a:pPr>
            <a:r>
              <a:rPr lang="en-US" i="1" dirty="0">
                <a:solidFill>
                  <a:schemeClr val="bg1"/>
                </a:solidFill>
                <a:latin typeface="Helvetica"/>
                <a:cs typeface="Helvetica"/>
              </a:rPr>
              <a:t>Students for Fair Admissions v. UNC &amp; Harvard</a:t>
            </a:r>
          </a:p>
          <a:p>
            <a:pPr marL="285750" indent="-285750" algn="ctr">
              <a:buFont typeface="Arial" panose="020B0604020202020204" pitchFamily="34" charset="0"/>
              <a:buChar char="•"/>
            </a:pPr>
            <a:r>
              <a:rPr lang="en-US" i="1" dirty="0">
                <a:solidFill>
                  <a:schemeClr val="bg1"/>
                </a:solidFill>
                <a:latin typeface="Helvetica"/>
                <a:cs typeface="Helvetica"/>
              </a:rPr>
              <a:t>Alexander v. South Carolina State Conference of NAACP</a:t>
            </a:r>
          </a:p>
          <a:p>
            <a:pPr marL="285750" indent="-285750" algn="ctr">
              <a:buFontTx/>
              <a:buChar char="-"/>
            </a:pPr>
            <a:endParaRPr lang="en-US" dirty="0">
              <a:solidFill>
                <a:schemeClr val="bg1"/>
              </a:solidFill>
              <a:latin typeface="Helvetica" panose="020B0604020202020204" pitchFamily="34" charset="0"/>
              <a:cs typeface="Helvetica" panose="020B0604020202020204" pitchFamily="34" charset="0"/>
            </a:endParaRPr>
          </a:p>
        </p:txBody>
      </p:sp>
      <p:sp>
        <p:nvSpPr>
          <p:cNvPr id="3" name="TextBox 2">
            <a:extLst>
              <a:ext uri="{FF2B5EF4-FFF2-40B4-BE49-F238E27FC236}">
                <a16:creationId xmlns:a16="http://schemas.microsoft.com/office/drawing/2014/main" id="{9618E7BD-1B5C-7AD5-EE15-D2DD7DCB98C9}"/>
              </a:ext>
            </a:extLst>
          </p:cNvPr>
          <p:cNvSpPr txBox="1"/>
          <p:nvPr/>
        </p:nvSpPr>
        <p:spPr>
          <a:xfrm>
            <a:off x="7529018" y="2657190"/>
            <a:ext cx="1831794" cy="923330"/>
          </a:xfrm>
          <a:prstGeom prst="rect">
            <a:avLst/>
          </a:prstGeom>
          <a:noFill/>
        </p:spPr>
        <p:txBody>
          <a:bodyPr wrap="square" lIns="91440" tIns="45720" rIns="91440" bIns="45720" rtlCol="0" anchor="t">
            <a:spAutoFit/>
          </a:bodyPr>
          <a:lstStyle/>
          <a:p>
            <a:pPr algn="ctr"/>
            <a:r>
              <a:rPr lang="en-US" b="1">
                <a:solidFill>
                  <a:schemeClr val="bg1"/>
                </a:solidFill>
                <a:latin typeface="Helvetica"/>
                <a:cs typeface="Helvetica"/>
              </a:rPr>
              <a:t>2) </a:t>
            </a:r>
            <a:r>
              <a:rPr lang="en-US">
                <a:solidFill>
                  <a:schemeClr val="bg1"/>
                </a:solidFill>
                <a:latin typeface="Helvetica"/>
                <a:cs typeface="Helvetica"/>
              </a:rPr>
              <a:t>Shift from a constitutional to a political body</a:t>
            </a:r>
          </a:p>
        </p:txBody>
      </p:sp>
      <p:pic>
        <p:nvPicPr>
          <p:cNvPr id="16" name="Picture 15" descr="A white line drawing of a court building&#10;&#10;Description automatically generated">
            <a:extLst>
              <a:ext uri="{FF2B5EF4-FFF2-40B4-BE49-F238E27FC236}">
                <a16:creationId xmlns:a16="http://schemas.microsoft.com/office/drawing/2014/main" id="{FA44AB14-582E-5401-EEBA-39E728BC46A6}"/>
              </a:ext>
            </a:extLst>
          </p:cNvPr>
          <p:cNvPicPr>
            <a:picLocks noChangeAspect="1"/>
          </p:cNvPicPr>
          <p:nvPr/>
        </p:nvPicPr>
        <p:blipFill>
          <a:blip r:embed="rId3"/>
          <a:stretch>
            <a:fillRect/>
          </a:stretch>
        </p:blipFill>
        <p:spPr>
          <a:xfrm>
            <a:off x="8024555" y="1958067"/>
            <a:ext cx="699487" cy="699487"/>
          </a:xfrm>
          <a:prstGeom prst="rect">
            <a:avLst/>
          </a:prstGeom>
        </p:spPr>
      </p:pic>
    </p:spTree>
    <p:extLst>
      <p:ext uri="{BB962C8B-B14F-4D97-AF65-F5344CB8AC3E}">
        <p14:creationId xmlns:p14="http://schemas.microsoft.com/office/powerpoint/2010/main" val="3804612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310E1-7BFA-AA37-4D71-11E11521798D}"/>
              </a:ext>
            </a:extLst>
          </p:cNvPr>
          <p:cNvSpPr>
            <a:spLocks noGrp="1"/>
          </p:cNvSpPr>
          <p:nvPr>
            <p:ph type="title"/>
          </p:nvPr>
        </p:nvSpPr>
        <p:spPr/>
        <p:txBody>
          <a:bodyPr>
            <a:normAutofit fontScale="90000"/>
          </a:bodyPr>
          <a:lstStyle/>
          <a:p>
            <a:r>
              <a:rPr lang="en-US">
                <a:latin typeface="Helvetica"/>
                <a:cs typeface="Helvetica"/>
              </a:rPr>
              <a:t>SHIFTING CONGRESSIONAL IDEOLOGY</a:t>
            </a:r>
            <a:endParaRPr lang="en-US">
              <a:cs typeface="Helvetica"/>
            </a:endParaRPr>
          </a:p>
        </p:txBody>
      </p:sp>
      <p:sp>
        <p:nvSpPr>
          <p:cNvPr id="3" name="Content Placeholder 2">
            <a:extLst>
              <a:ext uri="{FF2B5EF4-FFF2-40B4-BE49-F238E27FC236}">
                <a16:creationId xmlns:a16="http://schemas.microsoft.com/office/drawing/2014/main" id="{5C5925C9-34DD-E204-4853-98DCB37B5C13}"/>
              </a:ext>
            </a:extLst>
          </p:cNvPr>
          <p:cNvSpPr>
            <a:spLocks noGrp="1"/>
          </p:cNvSpPr>
          <p:nvPr>
            <p:ph idx="1"/>
          </p:nvPr>
        </p:nvSpPr>
        <p:spPr>
          <a:xfrm>
            <a:off x="515007" y="1720522"/>
            <a:ext cx="11172496" cy="4442717"/>
          </a:xfrm>
        </p:spPr>
        <p:txBody>
          <a:bodyPr vert="horz" lIns="91440" tIns="45720" rIns="91440" bIns="45720" rtlCol="0" anchor="t">
            <a:normAutofit fontScale="92500" lnSpcReduction="10000"/>
          </a:bodyPr>
          <a:lstStyle/>
          <a:p>
            <a:r>
              <a:rPr lang="en-US" sz="2400" b="1" dirty="0">
                <a:latin typeface="Helvetica"/>
                <a:cs typeface="Helvetica"/>
              </a:rPr>
              <a:t>Currently, </a:t>
            </a:r>
            <a:r>
              <a:rPr lang="en-US" sz="2400" b="1" dirty="0">
                <a:solidFill>
                  <a:srgbClr val="C00000"/>
                </a:solidFill>
                <a:latin typeface="Helvetica"/>
                <a:cs typeface="Helvetica"/>
              </a:rPr>
              <a:t>more than 30</a:t>
            </a:r>
            <a:r>
              <a:rPr lang="en-US" sz="2400" b="1" dirty="0">
                <a:latin typeface="Helvetica"/>
                <a:cs typeface="Helvetica"/>
              </a:rPr>
              <a:t> members of Congress have received the Heritage Foundation's </a:t>
            </a:r>
            <a:r>
              <a:rPr lang="en-US" sz="2400" b="1" dirty="0">
                <a:solidFill>
                  <a:srgbClr val="C00000"/>
                </a:solidFill>
                <a:latin typeface="Helvetica"/>
                <a:cs typeface="Helvetica"/>
              </a:rPr>
              <a:t>100% approval rating</a:t>
            </a:r>
            <a:r>
              <a:rPr lang="en-US" sz="2400" b="1" dirty="0">
                <a:latin typeface="Helvetica"/>
                <a:cs typeface="Helvetica"/>
              </a:rPr>
              <a:t>, which means they are in </a:t>
            </a:r>
            <a:r>
              <a:rPr lang="en-US" sz="2400" b="1" dirty="0">
                <a:solidFill>
                  <a:srgbClr val="C00000"/>
                </a:solidFill>
                <a:latin typeface="Helvetica"/>
                <a:cs typeface="Helvetica"/>
              </a:rPr>
              <a:t>COMPLETE</a:t>
            </a:r>
            <a:r>
              <a:rPr lang="en-US" sz="2400" b="1" dirty="0">
                <a:latin typeface="Helvetica"/>
                <a:cs typeface="Helvetica"/>
              </a:rPr>
              <a:t> alignment with the Project 2025 agenda. </a:t>
            </a:r>
            <a:endParaRPr lang="en-US" sz="2400" b="1" dirty="0">
              <a:cs typeface="Helvetica" pitchFamily="2" charset="0"/>
            </a:endParaRPr>
          </a:p>
          <a:p>
            <a:endParaRPr lang="en-US" sz="2400" b="1" dirty="0">
              <a:latin typeface="Helvetica"/>
              <a:cs typeface="Helvetica"/>
            </a:endParaRPr>
          </a:p>
          <a:p>
            <a:r>
              <a:rPr lang="en-US" sz="2400" b="1" dirty="0">
                <a:latin typeface="Helvetica"/>
                <a:cs typeface="Helvetica"/>
              </a:rPr>
              <a:t> </a:t>
            </a:r>
            <a:r>
              <a:rPr lang="en-US" sz="2400" b="1" dirty="0">
                <a:solidFill>
                  <a:schemeClr val="accent1"/>
                </a:solidFill>
                <a:latin typeface="Helvetica"/>
                <a:cs typeface="Helvetica"/>
              </a:rPr>
              <a:t>1</a:t>
            </a:r>
            <a:r>
              <a:rPr lang="en-US" sz="2400" b="1" dirty="0">
                <a:solidFill>
                  <a:srgbClr val="C00000"/>
                </a:solidFill>
                <a:latin typeface="Helvetica"/>
                <a:cs typeface="Helvetica"/>
              </a:rPr>
              <a:t>95</a:t>
            </a:r>
            <a:r>
              <a:rPr lang="en-US" sz="2400" b="1" dirty="0">
                <a:latin typeface="Helvetica"/>
                <a:cs typeface="Helvetica"/>
              </a:rPr>
              <a:t> current members of Congress (</a:t>
            </a:r>
            <a:r>
              <a:rPr lang="en-US" sz="2400" b="1" dirty="0">
                <a:solidFill>
                  <a:srgbClr val="C00000"/>
                </a:solidFill>
                <a:latin typeface="Helvetica"/>
                <a:cs typeface="Helvetica"/>
              </a:rPr>
              <a:t>36.4% of voting members</a:t>
            </a:r>
            <a:r>
              <a:rPr lang="en-US" sz="2400" b="1" dirty="0">
                <a:latin typeface="Helvetica"/>
                <a:cs typeface="Helvetica"/>
              </a:rPr>
              <a:t>) are identified as at </a:t>
            </a:r>
            <a:r>
              <a:rPr lang="en-US" sz="2400" b="1" dirty="0">
                <a:solidFill>
                  <a:srgbClr val="C00000"/>
                </a:solidFill>
                <a:latin typeface="Helvetica"/>
                <a:cs typeface="Helvetica"/>
              </a:rPr>
              <a:t>least 60% aligned</a:t>
            </a:r>
            <a:r>
              <a:rPr lang="en-US" sz="2400" b="1" dirty="0">
                <a:latin typeface="Helvetica"/>
                <a:cs typeface="Helvetica"/>
              </a:rPr>
              <a:t> with Heritage Foundation legislation. </a:t>
            </a:r>
          </a:p>
          <a:p>
            <a:endParaRPr lang="en-US" sz="2400" b="1" dirty="0">
              <a:latin typeface="Helvetica"/>
              <a:cs typeface="Helvetica"/>
            </a:endParaRPr>
          </a:p>
          <a:p>
            <a:r>
              <a:rPr lang="en-US" sz="2400" b="1" dirty="0">
                <a:latin typeface="Helvetica"/>
                <a:cs typeface="Helvetica"/>
              </a:rPr>
              <a:t>...and </a:t>
            </a:r>
            <a:r>
              <a:rPr lang="en-US" sz="2400" b="1" dirty="0">
                <a:solidFill>
                  <a:srgbClr val="C00000"/>
                </a:solidFill>
                <a:latin typeface="Helvetica"/>
                <a:cs typeface="Helvetica"/>
              </a:rPr>
              <a:t>MORE</a:t>
            </a:r>
            <a:r>
              <a:rPr lang="en-US" sz="2400" b="1" dirty="0">
                <a:latin typeface="Helvetica"/>
                <a:cs typeface="Helvetica"/>
              </a:rPr>
              <a:t> </a:t>
            </a:r>
            <a:r>
              <a:rPr lang="en-US" sz="2400" b="1" dirty="0">
                <a:solidFill>
                  <a:srgbClr val="C00000"/>
                </a:solidFill>
                <a:latin typeface="Helvetica"/>
                <a:cs typeface="Helvetica"/>
              </a:rPr>
              <a:t>are on the way</a:t>
            </a:r>
            <a:r>
              <a:rPr lang="en-US" sz="2400" b="1" dirty="0">
                <a:latin typeface="Helvetica"/>
                <a:cs typeface="Helvetica"/>
              </a:rPr>
              <a:t>! The goal of Project 2025 is to put as many radical loyalists as possible in the U.S. Congress </a:t>
            </a:r>
            <a:r>
              <a:rPr lang="en-US" sz="2400" b="1" dirty="0">
                <a:solidFill>
                  <a:srgbClr val="C00000"/>
                </a:solidFill>
                <a:latin typeface="Helvetica"/>
                <a:cs typeface="Helvetica"/>
              </a:rPr>
              <a:t>EVERY</a:t>
            </a:r>
            <a:r>
              <a:rPr lang="en-US" sz="2400" b="1" dirty="0">
                <a:latin typeface="Helvetica"/>
                <a:cs typeface="Helvetica"/>
              </a:rPr>
              <a:t> </a:t>
            </a:r>
            <a:r>
              <a:rPr lang="en-US" sz="2400" b="1" dirty="0">
                <a:solidFill>
                  <a:srgbClr val="C00000"/>
                </a:solidFill>
                <a:latin typeface="Helvetica"/>
                <a:cs typeface="Helvetica"/>
              </a:rPr>
              <a:t>election cycle</a:t>
            </a:r>
            <a:r>
              <a:rPr lang="en-US" sz="2400" b="1" dirty="0">
                <a:latin typeface="Helvetica"/>
                <a:cs typeface="Helvetica"/>
              </a:rPr>
              <a:t>! </a:t>
            </a:r>
            <a:endParaRPr lang="en-US" sz="2400" b="1" dirty="0">
              <a:cs typeface="Helvetica"/>
            </a:endParaRPr>
          </a:p>
          <a:p>
            <a:endParaRPr lang="en-US" sz="2400" b="1" dirty="0">
              <a:latin typeface="Helvetica"/>
              <a:cs typeface="Helvetica"/>
            </a:endParaRPr>
          </a:p>
          <a:p>
            <a:r>
              <a:rPr lang="en-US" sz="2400" b="1" dirty="0">
                <a:latin typeface="Helvetica"/>
                <a:cs typeface="Helvetica"/>
              </a:rPr>
              <a:t>These members of Congress have </a:t>
            </a:r>
            <a:r>
              <a:rPr lang="en-US" sz="2400" b="1" dirty="0">
                <a:solidFill>
                  <a:srgbClr val="C00000"/>
                </a:solidFill>
                <a:latin typeface="Helvetica"/>
                <a:cs typeface="Helvetica"/>
              </a:rPr>
              <a:t>PLEDGED ALLEGIANCE </a:t>
            </a:r>
            <a:r>
              <a:rPr lang="en-US" sz="2400" b="1" dirty="0">
                <a:latin typeface="Helvetica"/>
                <a:cs typeface="Helvetica"/>
              </a:rPr>
              <a:t>to the Project 2025 policy platform agenda...</a:t>
            </a:r>
            <a:r>
              <a:rPr lang="en-US" sz="2400" b="1" dirty="0">
                <a:solidFill>
                  <a:srgbClr val="C00000"/>
                </a:solidFill>
                <a:latin typeface="Helvetica"/>
                <a:cs typeface="Helvetica"/>
              </a:rPr>
              <a:t>NOT</a:t>
            </a:r>
            <a:r>
              <a:rPr lang="en-US" sz="2400" b="1" dirty="0">
                <a:latin typeface="Helvetica"/>
                <a:cs typeface="Helvetica"/>
              </a:rPr>
              <a:t> to the principles of democracy or their constituents, who they took an oath of office to serve and represent!</a:t>
            </a:r>
            <a:endParaRPr lang="en-US" sz="2400" b="1" dirty="0">
              <a:cs typeface="Helvetica"/>
            </a:endParaRPr>
          </a:p>
          <a:p>
            <a:endParaRPr lang="en-US" sz="2400" b="1" dirty="0">
              <a:cs typeface="Helvetica"/>
            </a:endParaRPr>
          </a:p>
          <a:p>
            <a:pPr marL="0" indent="0">
              <a:buNone/>
            </a:pPr>
            <a:endParaRPr lang="en-US" b="1" dirty="0">
              <a:cs typeface="Helvetica"/>
            </a:endParaRPr>
          </a:p>
        </p:txBody>
      </p:sp>
      <p:sp>
        <p:nvSpPr>
          <p:cNvPr id="4" name="Footer Placeholder 3">
            <a:extLst>
              <a:ext uri="{FF2B5EF4-FFF2-40B4-BE49-F238E27FC236}">
                <a16:creationId xmlns:a16="http://schemas.microsoft.com/office/drawing/2014/main" id="{FC236B0F-F9E3-21B7-4E60-D4A28A0224E1}"/>
              </a:ext>
            </a:extLst>
          </p:cNvPr>
          <p:cNvSpPr>
            <a:spLocks noGrp="1"/>
          </p:cNvSpPr>
          <p:nvPr>
            <p:ph type="ftr" sz="quarter" idx="11"/>
          </p:nvPr>
        </p:nvSpPr>
        <p:spPr/>
        <p:txBody>
          <a:bodyPr/>
          <a:lstStyle/>
          <a:p>
            <a:r>
              <a:rPr lang="en-US"/>
              <a:t>National Urban League </a:t>
            </a:r>
            <a:r>
              <a:rPr lang="en-US" b="0"/>
              <a:t>Washington Bureau</a:t>
            </a:r>
          </a:p>
        </p:txBody>
      </p:sp>
      <p:sp>
        <p:nvSpPr>
          <p:cNvPr id="5" name="Slide Number Placeholder 4">
            <a:extLst>
              <a:ext uri="{FF2B5EF4-FFF2-40B4-BE49-F238E27FC236}">
                <a16:creationId xmlns:a16="http://schemas.microsoft.com/office/drawing/2014/main" id="{062EE8B7-8F91-9FEC-ED6F-9B4457FAD52F}"/>
              </a:ext>
            </a:extLst>
          </p:cNvPr>
          <p:cNvSpPr>
            <a:spLocks noGrp="1"/>
          </p:cNvSpPr>
          <p:nvPr>
            <p:ph type="sldNum" sz="quarter" idx="12"/>
          </p:nvPr>
        </p:nvSpPr>
        <p:spPr/>
        <p:txBody>
          <a:bodyPr/>
          <a:lstStyle/>
          <a:p>
            <a:fld id="{CED42BD1-B6D5-F84D-B583-855B99579C6A}" type="slidenum">
              <a:rPr lang="en-US" smtClean="0"/>
              <a:pPr/>
              <a:t>13</a:t>
            </a:fld>
            <a:endParaRPr lang="en-US"/>
          </a:p>
        </p:txBody>
      </p:sp>
    </p:spTree>
    <p:extLst>
      <p:ext uri="{BB962C8B-B14F-4D97-AF65-F5344CB8AC3E}">
        <p14:creationId xmlns:p14="http://schemas.microsoft.com/office/powerpoint/2010/main" val="105355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310E1-7BFA-AA37-4D71-11E11521798D}"/>
              </a:ext>
            </a:extLst>
          </p:cNvPr>
          <p:cNvSpPr>
            <a:spLocks noGrp="1"/>
          </p:cNvSpPr>
          <p:nvPr>
            <p:ph type="title"/>
          </p:nvPr>
        </p:nvSpPr>
        <p:spPr>
          <a:xfrm>
            <a:off x="24443" y="657046"/>
            <a:ext cx="12183371" cy="478383"/>
          </a:xfrm>
        </p:spPr>
        <p:txBody>
          <a:bodyPr>
            <a:normAutofit fontScale="90000"/>
          </a:bodyPr>
          <a:lstStyle/>
          <a:p>
            <a:r>
              <a:rPr lang="en-US" sz="3200">
                <a:latin typeface="Helvetica"/>
                <a:cs typeface="Helvetica"/>
              </a:rPr>
              <a:t> 118th CONGRESS MEMBERS 100% ALIGNED WITH PROJECT 2025*</a:t>
            </a:r>
            <a:endParaRPr lang="en-US" sz="3200">
              <a:cs typeface="Helvetica"/>
            </a:endParaRPr>
          </a:p>
        </p:txBody>
      </p:sp>
      <p:sp>
        <p:nvSpPr>
          <p:cNvPr id="3" name="Content Placeholder 2">
            <a:extLst>
              <a:ext uri="{FF2B5EF4-FFF2-40B4-BE49-F238E27FC236}">
                <a16:creationId xmlns:a16="http://schemas.microsoft.com/office/drawing/2014/main" id="{5C5925C9-34DD-E204-4853-98DCB37B5C13}"/>
              </a:ext>
            </a:extLst>
          </p:cNvPr>
          <p:cNvSpPr>
            <a:spLocks noGrp="1"/>
          </p:cNvSpPr>
          <p:nvPr>
            <p:ph idx="1"/>
          </p:nvPr>
        </p:nvSpPr>
        <p:spPr>
          <a:xfrm>
            <a:off x="4270644" y="1694652"/>
            <a:ext cx="3503658" cy="4294483"/>
          </a:xfrm>
        </p:spPr>
        <p:txBody>
          <a:bodyPr vert="horz" lIns="91440" tIns="45720" rIns="91440" bIns="45720" rtlCol="0" anchor="t">
            <a:normAutofit/>
          </a:bodyPr>
          <a:lstStyle/>
          <a:p>
            <a:r>
              <a:rPr lang="en-US" sz="2000">
                <a:effectLst/>
              </a:rPr>
              <a:t>Byron </a:t>
            </a:r>
            <a:r>
              <a:rPr lang="en-US" sz="2000" err="1">
                <a:effectLst/>
              </a:rPr>
              <a:t>Donalds</a:t>
            </a:r>
            <a:r>
              <a:rPr lang="en-US" sz="2000">
                <a:effectLst/>
              </a:rPr>
              <a:t> (FL-19)</a:t>
            </a:r>
          </a:p>
          <a:p>
            <a:r>
              <a:rPr lang="en-US" sz="2000">
                <a:effectLst/>
              </a:rPr>
              <a:t>Bob Good (VA-05)</a:t>
            </a:r>
          </a:p>
          <a:p>
            <a:r>
              <a:rPr lang="en-US" sz="2000">
                <a:effectLst/>
              </a:rPr>
              <a:t>Paul </a:t>
            </a:r>
            <a:r>
              <a:rPr lang="en-US" sz="2000" err="1">
                <a:effectLst/>
              </a:rPr>
              <a:t>Gosar</a:t>
            </a:r>
            <a:r>
              <a:rPr lang="en-US" sz="2000">
                <a:effectLst/>
              </a:rPr>
              <a:t> (AZ-04)</a:t>
            </a:r>
          </a:p>
          <a:p>
            <a:r>
              <a:rPr lang="en-US" sz="2000">
                <a:effectLst/>
              </a:rPr>
              <a:t>Harriet Hageman (WY)</a:t>
            </a:r>
          </a:p>
          <a:p>
            <a:r>
              <a:rPr lang="en-US" sz="2000">
                <a:effectLst/>
              </a:rPr>
              <a:t>Diana </a:t>
            </a:r>
            <a:r>
              <a:rPr lang="en-US" sz="2000" err="1">
                <a:effectLst/>
              </a:rPr>
              <a:t>Harshbarger</a:t>
            </a:r>
            <a:r>
              <a:rPr lang="en-US" sz="2000">
                <a:effectLst/>
              </a:rPr>
              <a:t> (TN-01)</a:t>
            </a:r>
          </a:p>
          <a:p>
            <a:r>
              <a:rPr lang="en-US" sz="2000">
                <a:effectLst/>
              </a:rPr>
              <a:t>Debbie Lesko (AZ-08)</a:t>
            </a:r>
          </a:p>
          <a:p>
            <a:r>
              <a:rPr lang="en-US" sz="2000">
                <a:effectLst/>
              </a:rPr>
              <a:t>Tracey Mann (KS-01)</a:t>
            </a:r>
          </a:p>
          <a:p>
            <a:r>
              <a:rPr lang="en-US" sz="2000">
                <a:effectLst/>
              </a:rPr>
              <a:t>Mary Miller (IL-15)</a:t>
            </a:r>
          </a:p>
          <a:p>
            <a:r>
              <a:rPr lang="en-US" sz="2000">
                <a:effectLst/>
              </a:rPr>
              <a:t>Ralph Norman (SC-05)</a:t>
            </a:r>
          </a:p>
          <a:p>
            <a:r>
              <a:rPr lang="en-US" sz="2000">
                <a:effectLst/>
              </a:rPr>
              <a:t>Bill Posey (FL-08)</a:t>
            </a:r>
          </a:p>
        </p:txBody>
      </p:sp>
      <p:sp>
        <p:nvSpPr>
          <p:cNvPr id="4" name="Footer Placeholder 3">
            <a:extLst>
              <a:ext uri="{FF2B5EF4-FFF2-40B4-BE49-F238E27FC236}">
                <a16:creationId xmlns:a16="http://schemas.microsoft.com/office/drawing/2014/main" id="{FC236B0F-F9E3-21B7-4E60-D4A28A0224E1}"/>
              </a:ext>
            </a:extLst>
          </p:cNvPr>
          <p:cNvSpPr>
            <a:spLocks noGrp="1"/>
          </p:cNvSpPr>
          <p:nvPr>
            <p:ph type="ftr" sz="quarter" idx="11"/>
          </p:nvPr>
        </p:nvSpPr>
        <p:spPr/>
        <p:txBody>
          <a:bodyPr/>
          <a:lstStyle/>
          <a:p>
            <a:r>
              <a:rPr lang="en-US"/>
              <a:t>National Urban League </a:t>
            </a:r>
            <a:r>
              <a:rPr lang="en-US" b="0"/>
              <a:t>Washington Bureau</a:t>
            </a:r>
          </a:p>
        </p:txBody>
      </p:sp>
      <p:sp>
        <p:nvSpPr>
          <p:cNvPr id="5" name="Slide Number Placeholder 4">
            <a:extLst>
              <a:ext uri="{FF2B5EF4-FFF2-40B4-BE49-F238E27FC236}">
                <a16:creationId xmlns:a16="http://schemas.microsoft.com/office/drawing/2014/main" id="{062EE8B7-8F91-9FEC-ED6F-9B4457FAD52F}"/>
              </a:ext>
            </a:extLst>
          </p:cNvPr>
          <p:cNvSpPr>
            <a:spLocks noGrp="1"/>
          </p:cNvSpPr>
          <p:nvPr>
            <p:ph type="sldNum" sz="quarter" idx="12"/>
          </p:nvPr>
        </p:nvSpPr>
        <p:spPr/>
        <p:txBody>
          <a:bodyPr/>
          <a:lstStyle/>
          <a:p>
            <a:fld id="{CED42BD1-B6D5-F84D-B583-855B99579C6A}" type="slidenum">
              <a:rPr lang="en-US" smtClean="0"/>
              <a:pPr/>
              <a:t>14</a:t>
            </a:fld>
            <a:endParaRPr lang="en-US"/>
          </a:p>
        </p:txBody>
      </p:sp>
      <p:sp>
        <p:nvSpPr>
          <p:cNvPr id="6" name="Content Placeholder 2">
            <a:extLst>
              <a:ext uri="{FF2B5EF4-FFF2-40B4-BE49-F238E27FC236}">
                <a16:creationId xmlns:a16="http://schemas.microsoft.com/office/drawing/2014/main" id="{74C7D75A-3851-1141-8F1E-273838B7D508}"/>
              </a:ext>
            </a:extLst>
          </p:cNvPr>
          <p:cNvSpPr txBox="1">
            <a:spLocks/>
          </p:cNvSpPr>
          <p:nvPr/>
        </p:nvSpPr>
        <p:spPr>
          <a:xfrm>
            <a:off x="750296" y="1651520"/>
            <a:ext cx="3520348" cy="433761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Andrew Clyde (GA-09)</a:t>
            </a:r>
          </a:p>
          <a:p>
            <a:r>
              <a:rPr lang="en-US"/>
              <a:t>Ben Cline (VA-06)</a:t>
            </a:r>
          </a:p>
          <a:p>
            <a:r>
              <a:rPr lang="en-US"/>
              <a:t>Wesley Hunt (TX-38)</a:t>
            </a:r>
          </a:p>
          <a:p>
            <a:r>
              <a:rPr lang="en-US"/>
              <a:t>Andy Ogles (TN-05)</a:t>
            </a:r>
          </a:p>
          <a:p>
            <a:r>
              <a:rPr lang="en-US"/>
              <a:t>Cory Mills (FL-07)</a:t>
            </a:r>
          </a:p>
          <a:p>
            <a:r>
              <a:rPr lang="en-US"/>
              <a:t>SENATOR Mike Braun (IN)</a:t>
            </a:r>
          </a:p>
          <a:p>
            <a:r>
              <a:rPr lang="en-US"/>
              <a:t>Josh </a:t>
            </a:r>
            <a:r>
              <a:rPr lang="en-US" err="1"/>
              <a:t>Brecheen</a:t>
            </a:r>
            <a:r>
              <a:rPr lang="en-US"/>
              <a:t> (OK-02)</a:t>
            </a:r>
          </a:p>
          <a:p>
            <a:r>
              <a:rPr lang="en-US"/>
              <a:t>Eric </a:t>
            </a:r>
            <a:r>
              <a:rPr lang="en-US" err="1"/>
              <a:t>Burlison</a:t>
            </a:r>
            <a:r>
              <a:rPr lang="en-US"/>
              <a:t> (MO-07)</a:t>
            </a:r>
          </a:p>
          <a:p>
            <a:r>
              <a:rPr lang="en-US"/>
              <a:t>Michael Cloud (TX-27)</a:t>
            </a:r>
          </a:p>
          <a:p>
            <a:r>
              <a:rPr lang="en-US"/>
              <a:t>Mike Collins (GA-10)</a:t>
            </a:r>
          </a:p>
        </p:txBody>
      </p:sp>
      <p:sp>
        <p:nvSpPr>
          <p:cNvPr id="7" name="Content Placeholder 2">
            <a:extLst>
              <a:ext uri="{FF2B5EF4-FFF2-40B4-BE49-F238E27FC236}">
                <a16:creationId xmlns:a16="http://schemas.microsoft.com/office/drawing/2014/main" id="{F1ECEE47-9886-DCE3-D7A1-5232B5578568}"/>
              </a:ext>
            </a:extLst>
          </p:cNvPr>
          <p:cNvSpPr txBox="1">
            <a:spLocks/>
          </p:cNvSpPr>
          <p:nvPr/>
        </p:nvSpPr>
        <p:spPr>
          <a:xfrm>
            <a:off x="8009261" y="1680274"/>
            <a:ext cx="3968515" cy="433761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effectLst/>
              </a:rPr>
              <a:t>John Rose (TN-06)</a:t>
            </a:r>
          </a:p>
          <a:p>
            <a:r>
              <a:rPr lang="en-US">
                <a:effectLst/>
              </a:rPr>
              <a:t>Matt Rosendale (MT-02)</a:t>
            </a:r>
          </a:p>
          <a:p>
            <a:r>
              <a:rPr lang="en-US">
                <a:effectLst/>
              </a:rPr>
              <a:t>Chip Roy (TX-21)</a:t>
            </a:r>
          </a:p>
          <a:p>
            <a:r>
              <a:rPr lang="en-US">
                <a:effectLst/>
              </a:rPr>
              <a:t>Keith Self (TX-03)</a:t>
            </a:r>
          </a:p>
          <a:p>
            <a:r>
              <a:rPr lang="en-US">
                <a:effectLst/>
              </a:rPr>
              <a:t>Tom Tiffany (WI-07)</a:t>
            </a:r>
          </a:p>
          <a:p>
            <a:r>
              <a:rPr lang="en-US">
                <a:effectLst/>
              </a:rPr>
              <a:t>William Timmons (SC-04)</a:t>
            </a:r>
          </a:p>
          <a:p>
            <a:r>
              <a:rPr lang="en-US">
                <a:effectLst/>
              </a:rPr>
              <a:t>Randy Weber (TX-14)</a:t>
            </a:r>
          </a:p>
          <a:p>
            <a:r>
              <a:rPr lang="en-US">
                <a:effectLst/>
              </a:rPr>
              <a:t>Mike Johnson (LA-04)</a:t>
            </a:r>
          </a:p>
          <a:p>
            <a:r>
              <a:rPr lang="en-US">
                <a:effectLst/>
              </a:rPr>
              <a:t>Marjorie Taylor Greene (GA-14)</a:t>
            </a:r>
          </a:p>
          <a:p>
            <a:r>
              <a:rPr lang="en-US">
                <a:effectLst/>
              </a:rPr>
              <a:t>Lauren Boebert (CO-03)</a:t>
            </a:r>
          </a:p>
        </p:txBody>
      </p:sp>
      <p:sp>
        <p:nvSpPr>
          <p:cNvPr id="8" name="TextBox 7">
            <a:extLst>
              <a:ext uri="{FF2B5EF4-FFF2-40B4-BE49-F238E27FC236}">
                <a16:creationId xmlns:a16="http://schemas.microsoft.com/office/drawing/2014/main" id="{8F91BEFA-6097-3DC8-1002-00AA855E98D6}"/>
              </a:ext>
            </a:extLst>
          </p:cNvPr>
          <p:cNvSpPr txBox="1"/>
          <p:nvPr/>
        </p:nvSpPr>
        <p:spPr>
          <a:xfrm>
            <a:off x="838199" y="5989135"/>
            <a:ext cx="7171063" cy="369332"/>
          </a:xfrm>
          <a:prstGeom prst="rect">
            <a:avLst/>
          </a:prstGeom>
          <a:noFill/>
        </p:spPr>
        <p:txBody>
          <a:bodyPr wrap="square" lIns="91440" tIns="45720" rIns="91440" bIns="45720" rtlCol="0" anchor="t">
            <a:spAutoFit/>
          </a:bodyPr>
          <a:lstStyle/>
          <a:p>
            <a:r>
              <a:rPr lang="en-US" b="1">
                <a:latin typeface="Helvetica"/>
                <a:cs typeface="Helvetica"/>
              </a:rPr>
              <a:t>*According to the Heritage Foundation’s Official Record</a:t>
            </a:r>
          </a:p>
        </p:txBody>
      </p:sp>
    </p:spTree>
    <p:extLst>
      <p:ext uri="{BB962C8B-B14F-4D97-AF65-F5344CB8AC3E}">
        <p14:creationId xmlns:p14="http://schemas.microsoft.com/office/powerpoint/2010/main" val="1404045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739FB-F3E0-DCA0-EE22-CD9007B9D22B}"/>
              </a:ext>
            </a:extLst>
          </p:cNvPr>
          <p:cNvSpPr>
            <a:spLocks noGrp="1"/>
          </p:cNvSpPr>
          <p:nvPr>
            <p:ph type="title"/>
          </p:nvPr>
        </p:nvSpPr>
        <p:spPr>
          <a:xfrm>
            <a:off x="713315" y="510298"/>
            <a:ext cx="11090694" cy="708420"/>
          </a:xfrm>
        </p:spPr>
        <p:txBody>
          <a:bodyPr>
            <a:normAutofit fontScale="90000"/>
          </a:bodyPr>
          <a:lstStyle/>
          <a:p>
            <a:r>
              <a:rPr lang="en-US">
                <a:latin typeface="Helvetica"/>
                <a:cs typeface="Helvetica"/>
              </a:rPr>
              <a:t>STATE &amp; LOCAL AGENDA </a:t>
            </a:r>
            <a:br>
              <a:rPr lang="en-US">
                <a:latin typeface="Helvetica"/>
                <a:cs typeface="Helvetica"/>
              </a:rPr>
            </a:br>
            <a:r>
              <a:rPr lang="en-US">
                <a:latin typeface="Helvetica"/>
                <a:cs typeface="Helvetica"/>
              </a:rPr>
              <a:t> </a:t>
            </a:r>
            <a:endParaRPr lang="en-US">
              <a:cs typeface="Helvetica" pitchFamily="2" charset="0"/>
            </a:endParaRPr>
          </a:p>
        </p:txBody>
      </p:sp>
      <p:sp>
        <p:nvSpPr>
          <p:cNvPr id="4" name="Footer Placeholder 3">
            <a:extLst>
              <a:ext uri="{FF2B5EF4-FFF2-40B4-BE49-F238E27FC236}">
                <a16:creationId xmlns:a16="http://schemas.microsoft.com/office/drawing/2014/main" id="{56E0C866-B4B6-CFAA-D5B4-FD9D2A780839}"/>
              </a:ext>
            </a:extLst>
          </p:cNvPr>
          <p:cNvSpPr>
            <a:spLocks noGrp="1"/>
          </p:cNvSpPr>
          <p:nvPr>
            <p:ph type="ftr" sz="quarter" idx="11"/>
          </p:nvPr>
        </p:nvSpPr>
        <p:spPr/>
        <p:txBody>
          <a:bodyPr/>
          <a:lstStyle/>
          <a:p>
            <a:r>
              <a:rPr lang="en-US"/>
              <a:t>National Urban League </a:t>
            </a:r>
            <a:r>
              <a:rPr lang="en-US" b="0"/>
              <a:t>Washington Bureau</a:t>
            </a:r>
          </a:p>
        </p:txBody>
      </p:sp>
      <p:sp>
        <p:nvSpPr>
          <p:cNvPr id="5" name="Slide Number Placeholder 4">
            <a:extLst>
              <a:ext uri="{FF2B5EF4-FFF2-40B4-BE49-F238E27FC236}">
                <a16:creationId xmlns:a16="http://schemas.microsoft.com/office/drawing/2014/main" id="{A9ECB07C-0699-736F-B676-2763EB278C12}"/>
              </a:ext>
            </a:extLst>
          </p:cNvPr>
          <p:cNvSpPr>
            <a:spLocks noGrp="1"/>
          </p:cNvSpPr>
          <p:nvPr>
            <p:ph type="sldNum" sz="quarter" idx="12"/>
          </p:nvPr>
        </p:nvSpPr>
        <p:spPr/>
        <p:txBody>
          <a:bodyPr/>
          <a:lstStyle/>
          <a:p>
            <a:fld id="{CED42BD1-B6D5-F84D-B583-855B99579C6A}" type="slidenum">
              <a:rPr lang="en-US" smtClean="0"/>
              <a:pPr/>
              <a:t>15</a:t>
            </a:fld>
            <a:endParaRPr lang="en-US"/>
          </a:p>
        </p:txBody>
      </p:sp>
      <p:sp>
        <p:nvSpPr>
          <p:cNvPr id="6" name="Rectangle 5">
            <a:extLst>
              <a:ext uri="{FF2B5EF4-FFF2-40B4-BE49-F238E27FC236}">
                <a16:creationId xmlns:a16="http://schemas.microsoft.com/office/drawing/2014/main" id="{1A72D2BB-D989-2C63-E829-886D8D730936}"/>
              </a:ext>
            </a:extLst>
          </p:cNvPr>
          <p:cNvSpPr/>
          <p:nvPr/>
        </p:nvSpPr>
        <p:spPr>
          <a:xfrm>
            <a:off x="589347" y="2319051"/>
            <a:ext cx="2576111" cy="3833870"/>
          </a:xfrm>
          <a:prstGeom prst="rect">
            <a:avLst/>
          </a:prstGeom>
          <a:ln>
            <a:solidFill>
              <a:srgbClr val="B726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B823A19-85AD-2502-A79A-76A5490CDEB1}"/>
              </a:ext>
            </a:extLst>
          </p:cNvPr>
          <p:cNvSpPr/>
          <p:nvPr/>
        </p:nvSpPr>
        <p:spPr>
          <a:xfrm>
            <a:off x="3395620" y="2338329"/>
            <a:ext cx="2609567"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6D349A-A7F8-ACEE-37DC-64F24D2DA5C9}"/>
              </a:ext>
            </a:extLst>
          </p:cNvPr>
          <p:cNvSpPr/>
          <p:nvPr/>
        </p:nvSpPr>
        <p:spPr>
          <a:xfrm>
            <a:off x="6339800" y="2319051"/>
            <a:ext cx="2609567"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F76E15-684D-EFD4-FD5B-9561B9AC0B8F}"/>
              </a:ext>
            </a:extLst>
          </p:cNvPr>
          <p:cNvSpPr/>
          <p:nvPr/>
        </p:nvSpPr>
        <p:spPr>
          <a:xfrm>
            <a:off x="9210560" y="2338329"/>
            <a:ext cx="2609566"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FAAFFB4-CA40-1764-2732-B531D7765D85}"/>
              </a:ext>
            </a:extLst>
          </p:cNvPr>
          <p:cNvSpPr txBox="1"/>
          <p:nvPr/>
        </p:nvSpPr>
        <p:spPr>
          <a:xfrm>
            <a:off x="751204" y="2398288"/>
            <a:ext cx="2311478"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Northeast</a:t>
            </a:r>
          </a:p>
        </p:txBody>
      </p:sp>
      <p:sp>
        <p:nvSpPr>
          <p:cNvPr id="19" name="TextBox 18">
            <a:extLst>
              <a:ext uri="{FF2B5EF4-FFF2-40B4-BE49-F238E27FC236}">
                <a16:creationId xmlns:a16="http://schemas.microsoft.com/office/drawing/2014/main" id="{D5FCC3C5-8C3B-E8B8-53D0-F9AE81A13B4A}"/>
              </a:ext>
            </a:extLst>
          </p:cNvPr>
          <p:cNvSpPr txBox="1"/>
          <p:nvPr/>
        </p:nvSpPr>
        <p:spPr>
          <a:xfrm>
            <a:off x="3763971" y="2389645"/>
            <a:ext cx="1872867"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South</a:t>
            </a:r>
          </a:p>
        </p:txBody>
      </p:sp>
      <p:sp>
        <p:nvSpPr>
          <p:cNvPr id="20" name="TextBox 19">
            <a:extLst>
              <a:ext uri="{FF2B5EF4-FFF2-40B4-BE49-F238E27FC236}">
                <a16:creationId xmlns:a16="http://schemas.microsoft.com/office/drawing/2014/main" id="{D0DFB2DE-081D-0037-D28A-7DE207FCFC51}"/>
              </a:ext>
            </a:extLst>
          </p:cNvPr>
          <p:cNvSpPr txBox="1"/>
          <p:nvPr/>
        </p:nvSpPr>
        <p:spPr>
          <a:xfrm>
            <a:off x="6708149" y="2389645"/>
            <a:ext cx="1872867"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Mid-West</a:t>
            </a:r>
          </a:p>
        </p:txBody>
      </p:sp>
      <p:sp>
        <p:nvSpPr>
          <p:cNvPr id="21" name="TextBox 20">
            <a:extLst>
              <a:ext uri="{FF2B5EF4-FFF2-40B4-BE49-F238E27FC236}">
                <a16:creationId xmlns:a16="http://schemas.microsoft.com/office/drawing/2014/main" id="{E802E2B1-BFFD-937D-463A-9B0C5D60B14C}"/>
              </a:ext>
            </a:extLst>
          </p:cNvPr>
          <p:cNvSpPr txBox="1"/>
          <p:nvPr/>
        </p:nvSpPr>
        <p:spPr>
          <a:xfrm>
            <a:off x="9729786" y="2321284"/>
            <a:ext cx="1872867"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West Coast</a:t>
            </a:r>
          </a:p>
        </p:txBody>
      </p:sp>
      <p:sp>
        <p:nvSpPr>
          <p:cNvPr id="22" name="TextBox 21">
            <a:extLst>
              <a:ext uri="{FF2B5EF4-FFF2-40B4-BE49-F238E27FC236}">
                <a16:creationId xmlns:a16="http://schemas.microsoft.com/office/drawing/2014/main" id="{148A4F10-2C8E-436A-585B-39F12732670C}"/>
              </a:ext>
            </a:extLst>
          </p:cNvPr>
          <p:cNvSpPr txBox="1"/>
          <p:nvPr/>
        </p:nvSpPr>
        <p:spPr>
          <a:xfrm>
            <a:off x="497734" y="2519178"/>
            <a:ext cx="2759336" cy="3259803"/>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endParaRPr lang="en-US" sz="1200" kern="100">
              <a:solidFill>
                <a:schemeClr val="bg1"/>
              </a:solidFill>
              <a:latin typeface="Helvetica"/>
              <a:ea typeface="Aptos" panose="020B0004020202020204" pitchFamily="34" charset="0"/>
              <a:cs typeface="Helvetica"/>
            </a:endParaRPr>
          </a:p>
          <a:p>
            <a:pPr marL="285750" indent="-285750">
              <a:lnSpc>
                <a:spcPct val="114999"/>
              </a:lnSpc>
              <a:buFont typeface="Arial" panose="020B0604020202020204" pitchFamily="34" charset="0"/>
              <a:buChar char="•"/>
            </a:pPr>
            <a:r>
              <a:rPr lang="en-US" sz="1200" kern="100">
                <a:solidFill>
                  <a:schemeClr val="bg1"/>
                </a:solidFill>
                <a:latin typeface="Helvetica"/>
                <a:ea typeface="Aptos" panose="020B0004020202020204" pitchFamily="34" charset="0"/>
                <a:cs typeface="Helvetica"/>
              </a:rPr>
              <a:t>An </a:t>
            </a:r>
            <a:r>
              <a:rPr lang="en-US" sz="1200" b="1" kern="100">
                <a:solidFill>
                  <a:schemeClr val="bg1"/>
                </a:solidFill>
                <a:latin typeface="Helvetica"/>
                <a:ea typeface="Aptos" panose="020B0004020202020204" pitchFamily="34" charset="0"/>
                <a:cs typeface="Helvetica"/>
              </a:rPr>
              <a:t>anti-LGBTQ+ bill</a:t>
            </a:r>
            <a:r>
              <a:rPr lang="en-US" sz="1200" kern="100">
                <a:solidFill>
                  <a:schemeClr val="bg1"/>
                </a:solidFill>
                <a:latin typeface="Helvetica"/>
                <a:ea typeface="Aptos" panose="020B0004020202020204" pitchFamily="34" charset="0"/>
                <a:cs typeface="Helvetica"/>
              </a:rPr>
              <a:t> was introduced to the </a:t>
            </a:r>
            <a:r>
              <a:rPr lang="en-US" sz="1200" b="1" kern="100">
                <a:solidFill>
                  <a:schemeClr val="bg1"/>
                </a:solidFill>
                <a:latin typeface="Helvetica"/>
                <a:ea typeface="Aptos" panose="020B0004020202020204" pitchFamily="34" charset="0"/>
                <a:cs typeface="Helvetica"/>
              </a:rPr>
              <a:t>Delaware</a:t>
            </a:r>
            <a:r>
              <a:rPr lang="en-US" sz="1200" kern="100">
                <a:solidFill>
                  <a:schemeClr val="bg1"/>
                </a:solidFill>
                <a:latin typeface="Helvetica"/>
                <a:ea typeface="Aptos" panose="020B0004020202020204" pitchFamily="34" charset="0"/>
                <a:cs typeface="Helvetica"/>
              </a:rPr>
              <a:t> legislature (SB 191; 2024)</a:t>
            </a:r>
            <a:endParaRPr lang="en-US">
              <a:solidFill>
                <a:schemeClr val="bg1"/>
              </a:solidFill>
              <a:latin typeface="Calibri" panose="020F0502020204030204"/>
              <a:ea typeface="Aptos" panose="020B0004020202020204" pitchFamily="34" charset="0"/>
              <a:cs typeface="Calibri" panose="020F0502020204030204"/>
            </a:endParaRPr>
          </a:p>
          <a:p>
            <a:pPr marL="628650" lvl="1" indent="-171450">
              <a:lnSpc>
                <a:spcPct val="114999"/>
              </a:lnSpc>
              <a:buFont typeface="Arial"/>
              <a:buChar char="•"/>
            </a:pPr>
            <a:r>
              <a:rPr lang="en-US" sz="1200" kern="100">
                <a:solidFill>
                  <a:schemeClr val="bg1"/>
                </a:solidFill>
                <a:latin typeface="Helvetica"/>
                <a:ea typeface="Aptos" panose="020B0004020202020204" pitchFamily="34" charset="0"/>
                <a:cs typeface="Helvetica"/>
              </a:rPr>
              <a:t>force transgender athletes to participate in the sport associated with their sex assigned at birth </a:t>
            </a:r>
            <a:endParaRPr lang="en-US">
              <a:solidFill>
                <a:schemeClr val="bg1"/>
              </a:solidFill>
              <a:cs typeface="Calibri"/>
            </a:endParaRPr>
          </a:p>
          <a:p>
            <a:pPr marL="285750" indent="-285750">
              <a:lnSpc>
                <a:spcPct val="115000"/>
              </a:lnSpc>
              <a:buFont typeface="Arial" panose="020B0604020202020204" pitchFamily="34" charset="0"/>
              <a:buChar char="•"/>
            </a:pPr>
            <a:r>
              <a:rPr lang="en-US" sz="1200" b="1" kern="100">
                <a:solidFill>
                  <a:schemeClr val="bg1"/>
                </a:solidFill>
                <a:latin typeface="Helvetica"/>
                <a:cs typeface="Helvetica"/>
              </a:rPr>
              <a:t>New Jersey</a:t>
            </a:r>
            <a:r>
              <a:rPr lang="en-US" sz="1200" kern="100">
                <a:solidFill>
                  <a:schemeClr val="bg1"/>
                </a:solidFill>
                <a:latin typeface="Helvetica"/>
                <a:cs typeface="Helvetica"/>
              </a:rPr>
              <a:t> legislature has introduced several bills that would </a:t>
            </a:r>
            <a:r>
              <a:rPr lang="en-US" sz="1200" b="1" kern="100">
                <a:solidFill>
                  <a:schemeClr val="bg1"/>
                </a:solidFill>
                <a:latin typeface="Helvetica"/>
                <a:cs typeface="Helvetica"/>
              </a:rPr>
              <a:t>censor school curriculum </a:t>
            </a:r>
            <a:r>
              <a:rPr lang="en-US" sz="1200" kern="100">
                <a:solidFill>
                  <a:schemeClr val="bg1"/>
                </a:solidFill>
                <a:latin typeface="Helvetica"/>
                <a:cs typeface="Helvetica"/>
              </a:rPr>
              <a:t>(</a:t>
            </a:r>
            <a:r>
              <a:rPr lang="en-US" sz="1200" b="1" i="1">
                <a:solidFill>
                  <a:schemeClr val="bg1"/>
                </a:solidFill>
                <a:latin typeface="Helvetica"/>
                <a:cs typeface="Helvetica"/>
              </a:rPr>
              <a:t>Bills A531</a:t>
            </a:r>
            <a:r>
              <a:rPr lang="en-US" sz="1200" b="1" i="1" kern="100">
                <a:solidFill>
                  <a:schemeClr val="bg1"/>
                </a:solidFill>
                <a:effectLst/>
                <a:latin typeface="Helvetica"/>
                <a:cs typeface="Helvetica"/>
              </a:rPr>
              <a:t>,</a:t>
            </a:r>
            <a:r>
              <a:rPr lang="en-US" sz="1200" b="1" i="1" kern="100">
                <a:solidFill>
                  <a:schemeClr val="bg1"/>
                </a:solidFill>
                <a:latin typeface="Helvetica"/>
                <a:cs typeface="Helvetica"/>
              </a:rPr>
              <a:t> </a:t>
            </a:r>
            <a:r>
              <a:rPr lang="en-US" sz="1200" b="1" i="1">
                <a:solidFill>
                  <a:schemeClr val="bg1"/>
                </a:solidFill>
                <a:effectLst/>
                <a:latin typeface="Helvetica"/>
                <a:cs typeface="Helvetica"/>
              </a:rPr>
              <a:t> A670</a:t>
            </a:r>
            <a:r>
              <a:rPr lang="en-US" sz="1200" b="1" i="1" kern="100">
                <a:solidFill>
                  <a:schemeClr val="bg1"/>
                </a:solidFill>
                <a:effectLst/>
                <a:latin typeface="Helvetica"/>
                <a:cs typeface="Helvetica"/>
              </a:rPr>
              <a:t>,</a:t>
            </a:r>
            <a:r>
              <a:rPr lang="en-US" sz="1200" b="1" i="1">
                <a:solidFill>
                  <a:schemeClr val="bg1"/>
                </a:solidFill>
                <a:effectLst/>
                <a:latin typeface="Helvetica"/>
                <a:cs typeface="Helvetica"/>
              </a:rPr>
              <a:t> </a:t>
            </a:r>
            <a:r>
              <a:rPr lang="en-US" sz="1200" b="1" i="1">
                <a:solidFill>
                  <a:schemeClr val="bg1"/>
                </a:solidFill>
                <a:latin typeface="Helvetica"/>
                <a:cs typeface="Helvetica"/>
              </a:rPr>
              <a:t>&amp; </a:t>
            </a:r>
            <a:r>
              <a:rPr lang="en-US" sz="1200" b="1" i="1">
                <a:solidFill>
                  <a:schemeClr val="bg1"/>
                </a:solidFill>
                <a:effectLst/>
                <a:latin typeface="Helvetica"/>
                <a:cs typeface="Helvetica"/>
              </a:rPr>
              <a:t>A2580</a:t>
            </a:r>
            <a:r>
              <a:rPr lang="en-US" sz="1200" b="1" i="1">
                <a:solidFill>
                  <a:schemeClr val="bg1"/>
                </a:solidFill>
                <a:latin typeface="Helvetica"/>
                <a:cs typeface="Helvetica"/>
              </a:rPr>
              <a:t>; 2024)</a:t>
            </a:r>
            <a:endParaRPr lang="en-US" sz="1200" b="1" i="1">
              <a:solidFill>
                <a:schemeClr val="bg1"/>
              </a:solidFill>
              <a:effectLst/>
              <a:latin typeface="Helvetica" panose="020B0604020202020204" pitchFamily="34" charset="0"/>
              <a:cs typeface="Helvetica" panose="020B0604020202020204" pitchFamily="34" charset="0"/>
            </a:endParaRPr>
          </a:p>
          <a:p>
            <a:pPr marL="742950" lvl="1" indent="-285750">
              <a:lnSpc>
                <a:spcPct val="115000"/>
              </a:lnSpc>
              <a:buFont typeface="Arial" panose="020B0604020202020204" pitchFamily="34" charset="0"/>
              <a:buChar char="•"/>
            </a:pPr>
            <a:r>
              <a:rPr lang="en-US" sz="1200" b="1" i="1">
                <a:solidFill>
                  <a:schemeClr val="bg1"/>
                </a:solidFill>
                <a:latin typeface="Helvetica"/>
                <a:cs typeface="Helvetica"/>
              </a:rPr>
              <a:t>Would misinform students on civil rights and gender curriculum</a:t>
            </a:r>
            <a:endParaRPr lang="en-US" sz="1200" b="1" i="1">
              <a:solidFill>
                <a:schemeClr val="bg1"/>
              </a:solidFill>
              <a:effectLst/>
              <a:latin typeface="Helvetica"/>
              <a:cs typeface="Helvetica"/>
            </a:endParaRPr>
          </a:p>
        </p:txBody>
      </p:sp>
      <p:sp>
        <p:nvSpPr>
          <p:cNvPr id="23" name="TextBox 22">
            <a:extLst>
              <a:ext uri="{FF2B5EF4-FFF2-40B4-BE49-F238E27FC236}">
                <a16:creationId xmlns:a16="http://schemas.microsoft.com/office/drawing/2014/main" id="{5D1CE703-EBCF-196B-0B0E-E06358E2C3E4}"/>
              </a:ext>
            </a:extLst>
          </p:cNvPr>
          <p:cNvSpPr txBox="1"/>
          <p:nvPr/>
        </p:nvSpPr>
        <p:spPr>
          <a:xfrm>
            <a:off x="3637199" y="2643107"/>
            <a:ext cx="2122722" cy="3387081"/>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buFont typeface="Arial"/>
              <a:buChar char="•"/>
            </a:pPr>
            <a:r>
              <a:rPr lang="en-US" sz="1100" b="1" kern="100">
                <a:solidFill>
                  <a:schemeClr val="bg1"/>
                </a:solidFill>
                <a:latin typeface="Helvetica"/>
                <a:ea typeface="Aptos" panose="020B0004020202020204" pitchFamily="34" charset="0"/>
                <a:cs typeface="Helvetica"/>
              </a:rPr>
              <a:t>Louisiana</a:t>
            </a:r>
            <a:r>
              <a:rPr lang="en-US" sz="1100" kern="100">
                <a:solidFill>
                  <a:schemeClr val="bg1"/>
                </a:solidFill>
                <a:latin typeface="Helvetica"/>
                <a:ea typeface="Aptos" panose="020B0004020202020204" pitchFamily="34" charset="0"/>
                <a:cs typeface="Helvetica"/>
              </a:rPr>
              <a:t> legislature passed a bill to display the </a:t>
            </a:r>
            <a:r>
              <a:rPr lang="en-US" sz="1100" b="1" kern="100">
                <a:solidFill>
                  <a:schemeClr val="bg1"/>
                </a:solidFill>
                <a:latin typeface="Helvetica"/>
                <a:ea typeface="Aptos" panose="020B0004020202020204" pitchFamily="34" charset="0"/>
                <a:cs typeface="Helvetica"/>
              </a:rPr>
              <a:t>Ten Commandments in every public classroom (HB71; 2024)</a:t>
            </a:r>
          </a:p>
          <a:p>
            <a:pPr marL="628650" lvl="1" indent="-171450">
              <a:buFont typeface="Arial"/>
              <a:buChar char="•"/>
            </a:pPr>
            <a:r>
              <a:rPr lang="en-US" sz="1100" b="1" kern="100">
                <a:solidFill>
                  <a:schemeClr val="bg1"/>
                </a:solidFill>
                <a:latin typeface="Helvetica"/>
                <a:ea typeface="Aptos" panose="020B0004020202020204" pitchFamily="34" charset="0"/>
                <a:cs typeface="Helvetica"/>
              </a:rPr>
              <a:t>Forces </a:t>
            </a:r>
            <a:r>
              <a:rPr lang="en-US" sz="1100" b="1" kern="100">
                <a:solidFill>
                  <a:schemeClr val="bg1"/>
                </a:solidFill>
                <a:effectLst/>
                <a:latin typeface="Helvetica"/>
                <a:ea typeface="Aptos" panose="020B0004020202020204" pitchFamily="34" charset="0"/>
                <a:cs typeface="Helvetica"/>
              </a:rPr>
              <a:t>Christian nationalism into public education</a:t>
            </a:r>
          </a:p>
          <a:p>
            <a:pPr marL="285750" indent="-285750">
              <a:buFont typeface="Arial"/>
              <a:buChar char="•"/>
            </a:pPr>
            <a:r>
              <a:rPr lang="en-US" sz="1100" b="1" kern="100">
                <a:solidFill>
                  <a:schemeClr val="bg1"/>
                </a:solidFill>
                <a:latin typeface="Helvetica"/>
                <a:ea typeface="Aptos" panose="020B0004020202020204" pitchFamily="34" charset="0"/>
                <a:cs typeface="Helvetica"/>
              </a:rPr>
              <a:t>Florida’s “Don’t Say Gay” bill </a:t>
            </a:r>
            <a:r>
              <a:rPr lang="en-US" sz="1100" kern="100">
                <a:solidFill>
                  <a:schemeClr val="bg1"/>
                </a:solidFill>
                <a:latin typeface="Helvetica"/>
                <a:ea typeface="Aptos" panose="020B0004020202020204" pitchFamily="34" charset="0"/>
                <a:cs typeface="Helvetica"/>
              </a:rPr>
              <a:t>prohibits </a:t>
            </a:r>
            <a:r>
              <a:rPr lang="en-US" sz="1100" b="0" i="0">
                <a:solidFill>
                  <a:schemeClr val="bg1"/>
                </a:solidFill>
                <a:effectLst/>
                <a:latin typeface="Helvetica"/>
                <a:cs typeface="Helvetica"/>
              </a:rPr>
              <a:t>“classroom discussion about sexual orientation or gender identity</a:t>
            </a:r>
            <a:r>
              <a:rPr lang="en-US" sz="1100">
                <a:solidFill>
                  <a:schemeClr val="bg1"/>
                </a:solidFill>
                <a:latin typeface="Helvetica"/>
                <a:cs typeface="Helvetica"/>
              </a:rPr>
              <a:t>.” (HB1557; 2022)</a:t>
            </a:r>
            <a:endParaRPr lang="en-US" sz="1100" b="0" i="0">
              <a:solidFill>
                <a:schemeClr val="bg1"/>
              </a:solidFill>
              <a:effectLst/>
              <a:latin typeface="Helvetica" panose="020B0604020202020204" pitchFamily="34" charset="0"/>
              <a:cs typeface="Helvetica" panose="020B0604020202020204" pitchFamily="34" charset="0"/>
            </a:endParaRPr>
          </a:p>
          <a:p>
            <a:pPr marL="742950" lvl="1" indent="-285750">
              <a:buFont typeface="Arial"/>
              <a:buChar char="•"/>
            </a:pPr>
            <a:r>
              <a:rPr lang="en-US" sz="1100">
                <a:solidFill>
                  <a:schemeClr val="bg1"/>
                </a:solidFill>
                <a:latin typeface="Helvetica"/>
                <a:ea typeface="Aptos" panose="020B0004020202020204" pitchFamily="34" charset="0"/>
                <a:cs typeface="Helvetica"/>
              </a:rPr>
              <a:t>Stigmatizes LGBTQ+ identifying persons</a:t>
            </a:r>
            <a:endParaRPr lang="en-US" sz="1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742950" lvl="1" indent="-285750">
              <a:buFont typeface="Arial"/>
              <a:buChar char="•"/>
            </a:pPr>
            <a:endParaRPr lang="en-US" sz="1100" kern="100">
              <a:solidFill>
                <a:schemeClr val="bg1"/>
              </a:solidFill>
              <a:latin typeface="Helvetica" panose="020B0604020202020204" pitchFamily="34" charset="0"/>
              <a:ea typeface="Aptos" panose="020B0004020202020204" pitchFamily="34" charset="0"/>
              <a:cs typeface="Helvetica" panose="020B0604020202020204" pitchFamily="34" charset="0"/>
            </a:endParaRPr>
          </a:p>
        </p:txBody>
      </p:sp>
      <p:sp>
        <p:nvSpPr>
          <p:cNvPr id="24" name="TextBox 23">
            <a:extLst>
              <a:ext uri="{FF2B5EF4-FFF2-40B4-BE49-F238E27FC236}">
                <a16:creationId xmlns:a16="http://schemas.microsoft.com/office/drawing/2014/main" id="{AD79FBC9-C0E6-E19F-1AB8-076861C7ACF8}"/>
              </a:ext>
            </a:extLst>
          </p:cNvPr>
          <p:cNvSpPr txBox="1"/>
          <p:nvPr/>
        </p:nvSpPr>
        <p:spPr>
          <a:xfrm>
            <a:off x="6447481" y="2943911"/>
            <a:ext cx="2394201" cy="3051797"/>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200" kern="100">
                <a:solidFill>
                  <a:schemeClr val="bg1"/>
                </a:solidFill>
                <a:latin typeface="Helvetica"/>
                <a:ea typeface="Aptos" panose="020B0004020202020204" pitchFamily="34" charset="0"/>
                <a:cs typeface="Helvetica"/>
              </a:rPr>
              <a:t>Iowa</a:t>
            </a:r>
            <a:r>
              <a:rPr lang="en-US" sz="1200" kern="100">
                <a:solidFill>
                  <a:schemeClr val="bg1"/>
                </a:solidFill>
                <a:effectLst/>
                <a:latin typeface="Helvetica"/>
                <a:ea typeface="Aptos" panose="020B0004020202020204" pitchFamily="34" charset="0"/>
                <a:cs typeface="Helvetica"/>
              </a:rPr>
              <a:t> bill </a:t>
            </a:r>
            <a:r>
              <a:rPr lang="en-US" sz="1200" kern="100">
                <a:solidFill>
                  <a:schemeClr val="bg1"/>
                </a:solidFill>
                <a:latin typeface="Helvetica"/>
                <a:ea typeface="Aptos" panose="020B0004020202020204" pitchFamily="34" charset="0"/>
                <a:cs typeface="Helvetica"/>
              </a:rPr>
              <a:t>censors</a:t>
            </a:r>
            <a:r>
              <a:rPr lang="en-US" sz="1200" kern="100">
                <a:solidFill>
                  <a:schemeClr val="bg1"/>
                </a:solidFill>
                <a:effectLst/>
                <a:latin typeface="Helvetica"/>
                <a:ea typeface="Aptos" panose="020B0004020202020204" pitchFamily="34" charset="0"/>
                <a:cs typeface="Helvetica"/>
              </a:rPr>
              <a:t> public education (SF 2435</a:t>
            </a:r>
            <a:r>
              <a:rPr lang="en-US" sz="1200" kern="100">
                <a:solidFill>
                  <a:schemeClr val="bg1"/>
                </a:solidFill>
                <a:latin typeface="Helvetica"/>
                <a:ea typeface="Aptos" panose="020B0004020202020204" pitchFamily="34" charset="0"/>
                <a:cs typeface="Helvetica"/>
              </a:rPr>
              <a:t>;</a:t>
            </a:r>
            <a:r>
              <a:rPr lang="en-US" sz="1200" kern="100">
                <a:solidFill>
                  <a:schemeClr val="bg1"/>
                </a:solidFill>
                <a:effectLst/>
                <a:latin typeface="Helvetica"/>
                <a:ea typeface="Aptos" panose="020B0004020202020204" pitchFamily="34" charset="0"/>
                <a:cs typeface="Helvetica"/>
              </a:rPr>
              <a:t> 2024)</a:t>
            </a:r>
          </a:p>
          <a:p>
            <a:pPr marL="742950" lvl="1" indent="-285750">
              <a:lnSpc>
                <a:spcPct val="115000"/>
              </a:lnSpc>
              <a:buFont typeface="Arial" panose="020B0604020202020204" pitchFamily="34" charset="0"/>
              <a:buChar char="•"/>
            </a:pPr>
            <a:r>
              <a:rPr lang="en-US" sz="1200" b="1" kern="100">
                <a:solidFill>
                  <a:schemeClr val="bg1"/>
                </a:solidFill>
                <a:latin typeface="Helvetica"/>
                <a:ea typeface="Aptos" panose="020B0004020202020204" pitchFamily="34" charset="0"/>
                <a:cs typeface="Helvetica"/>
              </a:rPr>
              <a:t>Restricts</a:t>
            </a:r>
            <a:r>
              <a:rPr lang="en-US" sz="1200" b="1" kern="100">
                <a:solidFill>
                  <a:schemeClr val="bg1"/>
                </a:solidFill>
                <a:effectLst/>
                <a:latin typeface="Helvetica"/>
                <a:ea typeface="Aptos" panose="020B0004020202020204" pitchFamily="34" charset="0"/>
                <a:cs typeface="Helvetica"/>
              </a:rPr>
              <a:t> the development of DEI </a:t>
            </a:r>
            <a:r>
              <a:rPr lang="en-US" sz="1200" kern="100">
                <a:solidFill>
                  <a:schemeClr val="bg1"/>
                </a:solidFill>
                <a:effectLst/>
                <a:latin typeface="Helvetica"/>
                <a:ea typeface="Aptos" panose="020B0004020202020204" pitchFamily="34" charset="0"/>
                <a:cs typeface="Helvetica"/>
              </a:rPr>
              <a:t>programs in institutions of higher education</a:t>
            </a:r>
          </a:p>
          <a:p>
            <a:pPr marL="285750" indent="-285750">
              <a:lnSpc>
                <a:spcPct val="115000"/>
              </a:lnSpc>
              <a:buFont typeface="Arial" panose="020B0604020202020204" pitchFamily="34" charset="0"/>
              <a:buChar char="•"/>
            </a:pPr>
            <a:r>
              <a:rPr lang="en-US" sz="1200" b="1" kern="100">
                <a:solidFill>
                  <a:schemeClr val="bg1"/>
                </a:solidFill>
                <a:latin typeface="Helvetica"/>
                <a:ea typeface="Aptos" panose="020B0004020202020204" pitchFamily="34" charset="0"/>
                <a:cs typeface="Helvetica"/>
              </a:rPr>
              <a:t>Indiana has a near-total, “Trigger”, ban on abortions (SEA 1; 2022) </a:t>
            </a:r>
            <a:endParaRPr lang="en-US">
              <a:solidFill>
                <a:schemeClr val="bg1"/>
              </a:solidFill>
              <a:latin typeface="Calibri" panose="020F0502020204030204"/>
              <a:ea typeface="Aptos" panose="020B0004020202020204" pitchFamily="34" charset="0"/>
              <a:cs typeface="Calibri"/>
            </a:endParaRPr>
          </a:p>
          <a:p>
            <a:pPr marL="742950" lvl="1" indent="-285750">
              <a:lnSpc>
                <a:spcPct val="114999"/>
              </a:lnSpc>
              <a:buFont typeface="Arial" panose="020B0604020202020204" pitchFamily="34" charset="0"/>
              <a:buChar char="•"/>
            </a:pPr>
            <a:r>
              <a:rPr lang="en-US" sz="1200" kern="100">
                <a:solidFill>
                  <a:schemeClr val="bg1"/>
                </a:solidFill>
                <a:latin typeface="Helvetica"/>
                <a:ea typeface="Aptos" panose="020B0004020202020204" pitchFamily="34" charset="0"/>
                <a:cs typeface="Helvetica"/>
              </a:rPr>
              <a:t>Exceptions for first trimester Abortions &amp; in case of rape or incest</a:t>
            </a:r>
            <a:endParaRPr lang="en-US">
              <a:solidFill>
                <a:schemeClr val="bg1"/>
              </a:solidFill>
              <a:cs typeface="Calibri"/>
            </a:endParaRPr>
          </a:p>
        </p:txBody>
      </p:sp>
      <p:sp>
        <p:nvSpPr>
          <p:cNvPr id="25" name="TextBox 24">
            <a:extLst>
              <a:ext uri="{FF2B5EF4-FFF2-40B4-BE49-F238E27FC236}">
                <a16:creationId xmlns:a16="http://schemas.microsoft.com/office/drawing/2014/main" id="{C719E578-98A1-B7C8-5934-F8237E62E973}"/>
              </a:ext>
            </a:extLst>
          </p:cNvPr>
          <p:cNvSpPr txBox="1"/>
          <p:nvPr/>
        </p:nvSpPr>
        <p:spPr>
          <a:xfrm>
            <a:off x="9166949" y="2798398"/>
            <a:ext cx="2653177" cy="4283160"/>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kern="100">
                <a:solidFill>
                  <a:schemeClr val="bg1"/>
                </a:solidFill>
                <a:effectLst/>
                <a:latin typeface="Helvetica"/>
                <a:ea typeface="Aptos" panose="020B0004020202020204" pitchFamily="34" charset="0"/>
                <a:cs typeface="Helvetica"/>
              </a:rPr>
              <a:t>Utah enacted a ban on DEI in government </a:t>
            </a:r>
            <a:r>
              <a:rPr lang="en-US" sz="1400" kern="100">
                <a:solidFill>
                  <a:schemeClr val="bg1"/>
                </a:solidFill>
                <a:latin typeface="Helvetica"/>
                <a:ea typeface="Aptos" panose="020B0004020202020204" pitchFamily="34" charset="0"/>
                <a:cs typeface="Helvetica"/>
              </a:rPr>
              <a:t>(HB261;</a:t>
            </a:r>
            <a:r>
              <a:rPr lang="en-US" sz="1400" kern="100">
                <a:solidFill>
                  <a:schemeClr val="bg1"/>
                </a:solidFill>
                <a:effectLst/>
                <a:latin typeface="Helvetica"/>
                <a:ea typeface="Aptos" panose="020B0004020202020204" pitchFamily="34" charset="0"/>
                <a:cs typeface="Helvetica"/>
              </a:rPr>
              <a:t> 2024)</a:t>
            </a:r>
          </a:p>
          <a:p>
            <a:pPr marL="742950" lvl="1" indent="-285750">
              <a:lnSpc>
                <a:spcPct val="115000"/>
              </a:lnSpc>
              <a:buFont typeface="Arial" panose="020B0604020202020204" pitchFamily="34" charset="0"/>
              <a:buChar char="•"/>
            </a:pPr>
            <a:r>
              <a:rPr lang="en-US" sz="1400" b="1" kern="100">
                <a:solidFill>
                  <a:schemeClr val="bg1"/>
                </a:solidFill>
                <a:latin typeface="Helvetica"/>
                <a:ea typeface="Aptos" panose="020B0004020202020204" pitchFamily="34" charset="0"/>
                <a:cs typeface="Helvetica"/>
              </a:rPr>
              <a:t>Disallows the instruction of DEI in public education</a:t>
            </a:r>
          </a:p>
          <a:p>
            <a:pPr marL="742950" lvl="1" indent="-285750">
              <a:lnSpc>
                <a:spcPct val="115000"/>
              </a:lnSpc>
              <a:buFont typeface="Arial" panose="020B0604020202020204" pitchFamily="34" charset="0"/>
              <a:buChar char="•"/>
            </a:pPr>
            <a:r>
              <a:rPr lang="en-US" sz="1400" b="1" kern="100">
                <a:solidFill>
                  <a:schemeClr val="bg1"/>
                </a:solidFill>
                <a:latin typeface="Helvetica"/>
                <a:ea typeface="Aptos" panose="020B0004020202020204" pitchFamily="34" charset="0"/>
                <a:cs typeface="Helvetica"/>
              </a:rPr>
              <a:t>Bans government DEI programs</a:t>
            </a:r>
            <a:endParaRPr lang="en-US" sz="1400" b="1" kern="10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4999"/>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Arizona has banned abortions after 15 weeks (HB2677; 2022) </a:t>
            </a:r>
          </a:p>
          <a:p>
            <a:pPr marL="742950" lvl="1" indent="-285750">
              <a:lnSpc>
                <a:spcPct val="114999"/>
              </a:lnSpc>
              <a:buFont typeface="Arial" panose="020B0604020202020204" pitchFamily="34" charset="0"/>
              <a:buChar char="•"/>
            </a:pPr>
            <a:r>
              <a:rPr lang="en-US" sz="1400" b="1" kern="100">
                <a:solidFill>
                  <a:schemeClr val="bg1"/>
                </a:solidFill>
                <a:latin typeface="Helvetica"/>
                <a:ea typeface="Aptos" panose="020B0004020202020204" pitchFamily="34" charset="0"/>
                <a:cs typeface="Helvetica"/>
              </a:rPr>
              <a:t>No</a:t>
            </a:r>
            <a:r>
              <a:rPr lang="en-US" sz="1400" b="1" kern="100">
                <a:solidFill>
                  <a:schemeClr val="bg1"/>
                </a:solidFill>
                <a:effectLst/>
                <a:latin typeface="Helvetica"/>
                <a:ea typeface="Aptos" panose="020B0004020202020204" pitchFamily="34" charset="0"/>
                <a:cs typeface="Helvetica"/>
              </a:rPr>
              <a:t> exceptions for rape or incest</a:t>
            </a:r>
            <a:endParaRPr lang="en-US" sz="1400" kern="100">
              <a:solidFill>
                <a:schemeClr val="bg1"/>
              </a:solidFill>
              <a:effectLst/>
              <a:latin typeface="Helvetica"/>
              <a:ea typeface="Aptos" panose="020B0004020202020204" pitchFamily="34" charset="0"/>
              <a:cs typeface="Helvetica"/>
            </a:endParaRPr>
          </a:p>
          <a:p>
            <a:pPr marL="285750" indent="-285750">
              <a:lnSpc>
                <a:spcPct val="115000"/>
              </a:lnSpc>
              <a:buFont typeface="Arial" panose="020B0604020202020204" pitchFamily="34" charset="0"/>
              <a:buChar char="•"/>
            </a:pPr>
            <a:endPar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 typeface="Arial" panose="020B0604020202020204" pitchFamily="34" charset="0"/>
              <a:buChar char="•"/>
            </a:pPr>
            <a:endPar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 typeface="Arial" panose="020B0604020202020204" pitchFamily="34" charset="0"/>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a:lnSpc>
                <a:spcPct val="115000"/>
              </a:lnSpc>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3" name="Rectangle 2">
            <a:extLst>
              <a:ext uri="{FF2B5EF4-FFF2-40B4-BE49-F238E27FC236}">
                <a16:creationId xmlns:a16="http://schemas.microsoft.com/office/drawing/2014/main" id="{30A75CD4-CFF9-F5C6-4FFA-9FD550D2A521}"/>
              </a:ext>
            </a:extLst>
          </p:cNvPr>
          <p:cNvSpPr/>
          <p:nvPr/>
        </p:nvSpPr>
        <p:spPr>
          <a:xfrm>
            <a:off x="1451589" y="1694468"/>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7" name="Rectangle 6">
            <a:extLst>
              <a:ext uri="{FF2B5EF4-FFF2-40B4-BE49-F238E27FC236}">
                <a16:creationId xmlns:a16="http://schemas.microsoft.com/office/drawing/2014/main" id="{58D8FFAF-36A7-1420-2BEE-87426F0FB584}"/>
              </a:ext>
            </a:extLst>
          </p:cNvPr>
          <p:cNvSpPr/>
          <p:nvPr/>
        </p:nvSpPr>
        <p:spPr>
          <a:xfrm>
            <a:off x="4278633" y="1648549"/>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pic>
        <p:nvPicPr>
          <p:cNvPr id="1032" name="Picture 8" descr="Blank Map South Usa">
            <a:extLst>
              <a:ext uri="{FF2B5EF4-FFF2-40B4-BE49-F238E27FC236}">
                <a16:creationId xmlns:a16="http://schemas.microsoft.com/office/drawing/2014/main" id="{1160E012-7A1A-8469-EE28-3CFA0CDD4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6862" y="1777365"/>
            <a:ext cx="863397" cy="53530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3B04BD2-F12D-D6EE-3AAE-306912B4378A}"/>
              </a:ext>
            </a:extLst>
          </p:cNvPr>
          <p:cNvSpPr/>
          <p:nvPr/>
        </p:nvSpPr>
        <p:spPr>
          <a:xfrm>
            <a:off x="7218767" y="1660784"/>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pic>
        <p:nvPicPr>
          <p:cNvPr id="1026" name="Picture 2" descr="Midwest Region Blank Map - Black Sea Map">
            <a:extLst>
              <a:ext uri="{FF2B5EF4-FFF2-40B4-BE49-F238E27FC236}">
                <a16:creationId xmlns:a16="http://schemas.microsoft.com/office/drawing/2014/main" id="{EA67B49F-874C-D53D-E199-3679D98F27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8030" y="1688105"/>
            <a:ext cx="832363" cy="64809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9E9984F-EDAF-FA7D-328A-C1673E17CE93}"/>
              </a:ext>
            </a:extLst>
          </p:cNvPr>
          <p:cNvSpPr/>
          <p:nvPr/>
        </p:nvSpPr>
        <p:spPr>
          <a:xfrm>
            <a:off x="10067724" y="1629784"/>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pic>
        <p:nvPicPr>
          <p:cNvPr id="1028" name="Picture 4" descr="Blank Western Region United States Map Sketch Coloring Page">
            <a:extLst>
              <a:ext uri="{FF2B5EF4-FFF2-40B4-BE49-F238E27FC236}">
                <a16:creationId xmlns:a16="http://schemas.microsoft.com/office/drawing/2014/main" id="{4A428ED2-8F02-0F0F-EAB9-7562837DB3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783705">
            <a:off x="10175160" y="1581212"/>
            <a:ext cx="680365" cy="7636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 Blank Map Of The Northeast United States">
            <a:extLst>
              <a:ext uri="{FF2B5EF4-FFF2-40B4-BE49-F238E27FC236}">
                <a16:creationId xmlns:a16="http://schemas.microsoft.com/office/drawing/2014/main" id="{994BECD4-0792-47ED-AA44-7C9C7CCD5B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1667" y="1731433"/>
            <a:ext cx="787350" cy="716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201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6447C6-41F6-1644-538B-EA74321AAD8D}"/>
              </a:ext>
            </a:extLst>
          </p:cNvPr>
          <p:cNvSpPr>
            <a:spLocks noGrp="1"/>
          </p:cNvSpPr>
          <p:nvPr>
            <p:ph type="title"/>
          </p:nvPr>
        </p:nvSpPr>
        <p:spPr>
          <a:xfrm>
            <a:off x="626134" y="1954562"/>
            <a:ext cx="11392617" cy="1916119"/>
          </a:xfrm>
        </p:spPr>
        <p:txBody>
          <a:bodyPr>
            <a:noAutofit/>
          </a:bodyPr>
          <a:lstStyle/>
          <a:p>
            <a:pPr algn="ctr"/>
            <a:r>
              <a:rPr lang="en-US" sz="4400" dirty="0">
                <a:latin typeface="Helvetica"/>
                <a:cs typeface="Times New Roman"/>
              </a:rPr>
              <a:t>What is the Project 2025 Plan for the Next </a:t>
            </a:r>
            <a:br>
              <a:rPr lang="en-US" sz="4400" dirty="0">
                <a:latin typeface="Helvetica"/>
                <a:cs typeface="Times New Roman"/>
              </a:rPr>
            </a:br>
            <a:r>
              <a:rPr lang="en-US" sz="4400" dirty="0">
                <a:latin typeface="Helvetica"/>
                <a:cs typeface="Times New Roman"/>
              </a:rPr>
              <a:t>Conservative Administration?</a:t>
            </a:r>
            <a:endParaRPr lang="en-US" sz="4400" dirty="0">
              <a:cs typeface="Helvetica"/>
            </a:endParaRPr>
          </a:p>
        </p:txBody>
      </p:sp>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pic>
        <p:nvPicPr>
          <p:cNvPr id="4" name="Picture 3" descr="A red circle with a sign&#10;&#10;Description automatically generated">
            <a:extLst>
              <a:ext uri="{FF2B5EF4-FFF2-40B4-BE49-F238E27FC236}">
                <a16:creationId xmlns:a16="http://schemas.microsoft.com/office/drawing/2014/main" id="{27374896-270A-8779-C02B-468BE6AD375B}"/>
              </a:ext>
            </a:extLst>
          </p:cNvPr>
          <p:cNvPicPr>
            <a:picLocks noChangeAspect="1"/>
          </p:cNvPicPr>
          <p:nvPr/>
        </p:nvPicPr>
        <p:blipFill>
          <a:blip r:embed="rId2"/>
          <a:stretch>
            <a:fillRect/>
          </a:stretch>
        </p:blipFill>
        <p:spPr>
          <a:xfrm>
            <a:off x="3860800" y="2914493"/>
            <a:ext cx="4470400" cy="3457575"/>
          </a:xfrm>
          <a:prstGeom prst="rect">
            <a:avLst/>
          </a:prstGeom>
        </p:spPr>
      </p:pic>
    </p:spTree>
    <p:extLst>
      <p:ext uri="{BB962C8B-B14F-4D97-AF65-F5344CB8AC3E}">
        <p14:creationId xmlns:p14="http://schemas.microsoft.com/office/powerpoint/2010/main" val="1663862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F4FC-80BC-9809-D7AD-CA2D74B077EA}"/>
              </a:ext>
            </a:extLst>
          </p:cNvPr>
          <p:cNvSpPr>
            <a:spLocks noGrp="1"/>
          </p:cNvSpPr>
          <p:nvPr>
            <p:ph type="title"/>
          </p:nvPr>
        </p:nvSpPr>
        <p:spPr/>
        <p:txBody>
          <a:bodyPr>
            <a:normAutofit/>
          </a:bodyPr>
          <a:lstStyle/>
          <a:p>
            <a:r>
              <a:rPr lang="en-US" sz="3200"/>
              <a:t>Education</a:t>
            </a:r>
          </a:p>
        </p:txBody>
      </p:sp>
      <p:sp>
        <p:nvSpPr>
          <p:cNvPr id="3" name="Footer Placeholder 2">
            <a:extLst>
              <a:ext uri="{FF2B5EF4-FFF2-40B4-BE49-F238E27FC236}">
                <a16:creationId xmlns:a16="http://schemas.microsoft.com/office/drawing/2014/main" id="{C212C535-6621-AA0E-F7EE-97A2DC86B633}"/>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ADA80D7-91CC-90ED-F4B2-96004A2704D9}"/>
              </a:ext>
            </a:extLst>
          </p:cNvPr>
          <p:cNvSpPr>
            <a:spLocks noGrp="1"/>
          </p:cNvSpPr>
          <p:nvPr>
            <p:ph type="sldNum" sz="quarter" idx="12"/>
          </p:nvPr>
        </p:nvSpPr>
        <p:spPr/>
        <p:txBody>
          <a:bodyPr/>
          <a:lstStyle/>
          <a:p>
            <a:fld id="{CED42BD1-B6D5-F84D-B583-855B99579C6A}" type="slidenum">
              <a:rPr lang="en-US" smtClean="0"/>
              <a:pPr/>
              <a:t>17</a:t>
            </a:fld>
            <a:endParaRPr lang="en-US"/>
          </a:p>
        </p:txBody>
      </p:sp>
      <p:sp>
        <p:nvSpPr>
          <p:cNvPr id="5" name="TextBox 4">
            <a:extLst>
              <a:ext uri="{FF2B5EF4-FFF2-40B4-BE49-F238E27FC236}">
                <a16:creationId xmlns:a16="http://schemas.microsoft.com/office/drawing/2014/main" id="{D3E957E3-978C-8EC9-CC20-181165B94D88}"/>
              </a:ext>
            </a:extLst>
          </p:cNvPr>
          <p:cNvSpPr txBox="1"/>
          <p:nvPr/>
        </p:nvSpPr>
        <p:spPr>
          <a:xfrm>
            <a:off x="6134100" y="1253405"/>
            <a:ext cx="5092700" cy="5016758"/>
          </a:xfrm>
          <a:prstGeom prst="rect">
            <a:avLst/>
          </a:prstGeom>
          <a:noFill/>
        </p:spPr>
        <p:txBody>
          <a:bodyPr wrap="square" lIns="91440" tIns="45720" rIns="91440" bIns="45720" rtlCol="0" anchor="t">
            <a:spAutoFit/>
          </a:bodyPr>
          <a:lstStyle/>
          <a:p>
            <a:r>
              <a:rPr lang="en-US" sz="2000">
                <a:latin typeface="Helvetica"/>
                <a:cs typeface="Helvetica"/>
              </a:rPr>
              <a:t>Project 2025 plans to</a:t>
            </a:r>
            <a:r>
              <a:rPr lang="en-US" sz="2000" b="1">
                <a:latin typeface="Helvetica"/>
                <a:cs typeface="Helvetica"/>
              </a:rPr>
              <a:t> decentralize education control </a:t>
            </a:r>
            <a:r>
              <a:rPr lang="en-US" sz="2000">
                <a:latin typeface="Helvetica"/>
                <a:cs typeface="Helvetica"/>
              </a:rPr>
              <a:t>and promote conservative values by:</a:t>
            </a:r>
          </a:p>
          <a:p>
            <a:pPr marL="342900" indent="-342900">
              <a:buFont typeface="Arial" panose="020B0604020202020204" pitchFamily="34" charset="0"/>
              <a:buChar char="•"/>
            </a:pPr>
            <a:r>
              <a:rPr lang="en-US" sz="2000" b="1">
                <a:latin typeface="Helvetica"/>
                <a:cs typeface="Helvetica"/>
              </a:rPr>
              <a:t>Dismantling</a:t>
            </a:r>
            <a:r>
              <a:rPr lang="en-US" sz="2000">
                <a:latin typeface="Helvetica"/>
                <a:cs typeface="Helvetica"/>
              </a:rPr>
              <a:t> the Department of Education</a:t>
            </a:r>
          </a:p>
          <a:p>
            <a:pPr marL="342900" indent="-342900">
              <a:buFont typeface="Arial" panose="020B0604020202020204" pitchFamily="34" charset="0"/>
              <a:buChar char="•"/>
            </a:pPr>
            <a:r>
              <a:rPr lang="en-US" sz="2000">
                <a:latin typeface="Helvetica"/>
                <a:cs typeface="Helvetica"/>
              </a:rPr>
              <a:t>Removing </a:t>
            </a:r>
            <a:r>
              <a:rPr lang="en-US" sz="2000" b="1">
                <a:latin typeface="Helvetica"/>
                <a:cs typeface="Helvetica"/>
              </a:rPr>
              <a:t>Critical Race Theory </a:t>
            </a:r>
            <a:r>
              <a:rPr lang="en-US" sz="2000">
                <a:latin typeface="Helvetica"/>
                <a:cs typeface="Helvetica"/>
              </a:rPr>
              <a:t>and </a:t>
            </a:r>
            <a:r>
              <a:rPr lang="en-US" sz="2000" b="1">
                <a:latin typeface="Helvetica"/>
                <a:cs typeface="Helvetica"/>
              </a:rPr>
              <a:t>DEI Initiatives </a:t>
            </a:r>
            <a:endParaRPr lang="en-US" sz="2000" b="1">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US" sz="2000">
                <a:latin typeface="Helvetica"/>
                <a:cs typeface="Helvetica"/>
              </a:rPr>
              <a:t>Removing federal </a:t>
            </a:r>
            <a:r>
              <a:rPr lang="en-US" sz="2000" b="1">
                <a:latin typeface="Helvetica"/>
                <a:cs typeface="Helvetica"/>
              </a:rPr>
              <a:t>funding for public schools </a:t>
            </a:r>
            <a:r>
              <a:rPr lang="en-US" sz="2000">
                <a:latin typeface="Helvetica"/>
                <a:cs typeface="Helvetica"/>
              </a:rPr>
              <a:t>to provide more funding to private Christian-based institutions</a:t>
            </a:r>
            <a:endParaRPr lang="en-US" sz="200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US" sz="2000">
                <a:latin typeface="Helvetica"/>
                <a:cs typeface="Helvetica"/>
              </a:rPr>
              <a:t>Promotion of </a:t>
            </a:r>
            <a:r>
              <a:rPr lang="en-US" sz="2000" b="1">
                <a:latin typeface="Helvetica"/>
                <a:cs typeface="Helvetica"/>
              </a:rPr>
              <a:t>alternative education </a:t>
            </a:r>
            <a:r>
              <a:rPr lang="en-US" sz="2000">
                <a:latin typeface="Helvetica"/>
                <a:cs typeface="Helvetica"/>
              </a:rPr>
              <a:t>such as private, charter, Catholic, and home schools</a:t>
            </a:r>
          </a:p>
          <a:p>
            <a:pPr marL="342900" indent="-342900">
              <a:buFont typeface="Arial" panose="020B0604020202020204" pitchFamily="34" charset="0"/>
              <a:buChar char="•"/>
            </a:pPr>
            <a:r>
              <a:rPr lang="en-US" sz="2000" b="1">
                <a:latin typeface="Helvetica"/>
                <a:cs typeface="Helvetica"/>
              </a:rPr>
              <a:t>Elimination</a:t>
            </a:r>
            <a:r>
              <a:rPr lang="en-US" sz="2000">
                <a:latin typeface="Helvetica"/>
                <a:cs typeface="Helvetica"/>
              </a:rPr>
              <a:t> of gender and transgender protection in school systems</a:t>
            </a:r>
          </a:p>
          <a:p>
            <a:endParaRPr lang="en-US" sz="2000">
              <a:effectLst/>
              <a:latin typeface="Helvetica" panose="020B0604020202020204" pitchFamily="34" charset="0"/>
              <a:ea typeface="Aptos" panose="020B0004020202020204" pitchFamily="34" charset="0"/>
              <a:cs typeface="Helvetica" panose="020B0604020202020204" pitchFamily="34" charset="0"/>
            </a:endParaRPr>
          </a:p>
        </p:txBody>
      </p:sp>
      <p:pic>
        <p:nvPicPr>
          <p:cNvPr id="7" name="Picture 6" descr="A red line drawing of a book and a light bulb&#10;&#10;Description automatically generated">
            <a:extLst>
              <a:ext uri="{FF2B5EF4-FFF2-40B4-BE49-F238E27FC236}">
                <a16:creationId xmlns:a16="http://schemas.microsoft.com/office/drawing/2014/main" id="{446116CE-26B9-F813-4F33-220E621CC200}"/>
              </a:ext>
            </a:extLst>
          </p:cNvPr>
          <p:cNvPicPr>
            <a:picLocks noChangeAspect="1"/>
          </p:cNvPicPr>
          <p:nvPr/>
        </p:nvPicPr>
        <p:blipFill>
          <a:blip r:embed="rId2"/>
          <a:stretch>
            <a:fillRect/>
          </a:stretch>
        </p:blipFill>
        <p:spPr>
          <a:xfrm>
            <a:off x="2664960" y="2025014"/>
            <a:ext cx="1489980" cy="1489980"/>
          </a:xfrm>
          <a:prstGeom prst="rect">
            <a:avLst/>
          </a:prstGeom>
        </p:spPr>
      </p:pic>
      <p:sp>
        <p:nvSpPr>
          <p:cNvPr id="8" name="TextBox 7">
            <a:extLst>
              <a:ext uri="{FF2B5EF4-FFF2-40B4-BE49-F238E27FC236}">
                <a16:creationId xmlns:a16="http://schemas.microsoft.com/office/drawing/2014/main" id="{D996E865-B56E-FF9D-264F-6FD88EFDAC6A}"/>
              </a:ext>
            </a:extLst>
          </p:cNvPr>
          <p:cNvSpPr txBox="1"/>
          <p:nvPr/>
        </p:nvSpPr>
        <p:spPr>
          <a:xfrm>
            <a:off x="354811" y="3961839"/>
            <a:ext cx="5092700" cy="2308324"/>
          </a:xfrm>
          <a:prstGeom prst="rect">
            <a:avLst/>
          </a:prstGeom>
          <a:noFill/>
        </p:spPr>
        <p:txBody>
          <a:bodyPr wrap="square" lIns="91440" tIns="45720" rIns="91440" bIns="45720" rtlCol="0" anchor="t">
            <a:spAutoFit/>
          </a:bodyPr>
          <a:lstStyle/>
          <a:p>
            <a:r>
              <a:rPr lang="en-US" sz="2400" b="0" i="1">
                <a:solidFill>
                  <a:schemeClr val="bg1"/>
                </a:solidFill>
                <a:effectLst/>
                <a:latin typeface="Helvetica"/>
                <a:cs typeface="Helvetica"/>
              </a:rPr>
              <a:t>  "The fight to save diversity, equity, and inclusion is crucial to ensuring that our schools provide fair and equal opportunities for all students, regardless of their background</a:t>
            </a:r>
            <a:r>
              <a:rPr lang="en-US" sz="2400" i="1">
                <a:solidFill>
                  <a:schemeClr val="bg1"/>
                </a:solidFill>
                <a:latin typeface="Helvetica"/>
                <a:cs typeface="Helvetica"/>
              </a:rPr>
              <a:t>."</a:t>
            </a:r>
            <a:endParaRPr lang="en-US" sz="2400" b="0" i="1">
              <a:solidFill>
                <a:schemeClr val="bg1"/>
              </a:solidFill>
              <a:effectLst/>
              <a:latin typeface="Helvetica"/>
              <a:cs typeface="Helvetica"/>
            </a:endParaRPr>
          </a:p>
          <a:p>
            <a:r>
              <a:rPr lang="en-US" sz="2400" i="1">
                <a:solidFill>
                  <a:schemeClr val="bg1"/>
                </a:solidFill>
                <a:latin typeface="Helvetica"/>
                <a:cs typeface="Helvetica"/>
              </a:rPr>
              <a:t>~ NAN Founder Rev. Al Sharpton </a:t>
            </a:r>
            <a:endParaRPr lang="en-US" sz="2400" i="1">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833763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F4FC-80BC-9809-D7AD-CA2D74B077EA}"/>
              </a:ext>
            </a:extLst>
          </p:cNvPr>
          <p:cNvSpPr>
            <a:spLocks noGrp="1"/>
          </p:cNvSpPr>
          <p:nvPr>
            <p:ph type="title"/>
          </p:nvPr>
        </p:nvSpPr>
        <p:spPr>
          <a:xfrm>
            <a:off x="107732" y="1477333"/>
            <a:ext cx="5868713" cy="466485"/>
          </a:xfrm>
        </p:spPr>
        <p:txBody>
          <a:bodyPr>
            <a:normAutofit fontScale="90000"/>
          </a:bodyPr>
          <a:lstStyle/>
          <a:p>
            <a:r>
              <a:rPr lang="en-US" sz="3200">
                <a:latin typeface="Helvetica"/>
                <a:cs typeface="Helvetica"/>
              </a:rPr>
              <a:t>Jobs &amp; Workforce Development</a:t>
            </a:r>
          </a:p>
        </p:txBody>
      </p:sp>
      <p:sp>
        <p:nvSpPr>
          <p:cNvPr id="3" name="Footer Placeholder 2">
            <a:extLst>
              <a:ext uri="{FF2B5EF4-FFF2-40B4-BE49-F238E27FC236}">
                <a16:creationId xmlns:a16="http://schemas.microsoft.com/office/drawing/2014/main" id="{C212C535-6621-AA0E-F7EE-97A2DC86B633}"/>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ADA80D7-91CC-90ED-F4B2-96004A2704D9}"/>
              </a:ext>
            </a:extLst>
          </p:cNvPr>
          <p:cNvSpPr>
            <a:spLocks noGrp="1"/>
          </p:cNvSpPr>
          <p:nvPr>
            <p:ph type="sldNum" sz="quarter" idx="12"/>
          </p:nvPr>
        </p:nvSpPr>
        <p:spPr/>
        <p:txBody>
          <a:bodyPr/>
          <a:lstStyle/>
          <a:p>
            <a:fld id="{CED42BD1-B6D5-F84D-B583-855B99579C6A}" type="slidenum">
              <a:rPr lang="en-US" smtClean="0"/>
              <a:pPr/>
              <a:t>18</a:t>
            </a:fld>
            <a:endParaRPr lang="en-US"/>
          </a:p>
        </p:txBody>
      </p:sp>
      <p:sp>
        <p:nvSpPr>
          <p:cNvPr id="5" name="TextBox 4">
            <a:extLst>
              <a:ext uri="{FF2B5EF4-FFF2-40B4-BE49-F238E27FC236}">
                <a16:creationId xmlns:a16="http://schemas.microsoft.com/office/drawing/2014/main" id="{BB5A0360-6CEA-D705-6901-B7AE83ADCF54}"/>
              </a:ext>
            </a:extLst>
          </p:cNvPr>
          <p:cNvSpPr txBox="1"/>
          <p:nvPr/>
        </p:nvSpPr>
        <p:spPr>
          <a:xfrm>
            <a:off x="6176433" y="1179322"/>
            <a:ext cx="5272616" cy="5016758"/>
          </a:xfrm>
          <a:prstGeom prst="rect">
            <a:avLst/>
          </a:prstGeom>
          <a:noFill/>
        </p:spPr>
        <p:txBody>
          <a:bodyPr wrap="square" lIns="91440" tIns="45720" rIns="91440" bIns="45720" rtlCol="0" anchor="t">
            <a:spAutoFit/>
          </a:bodyPr>
          <a:lstStyle/>
          <a:p>
            <a:r>
              <a:rPr lang="en-US" sz="2000">
                <a:latin typeface="Helvetica"/>
                <a:cs typeface="Helvetica"/>
              </a:rPr>
              <a:t>Project 2025 aims to reduce federal oversight on the labor market and prioritize profitability of corporate enterprise by: </a:t>
            </a:r>
            <a:endParaRPr lang="en-US" sz="200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US" sz="2000" b="1">
                <a:latin typeface="Helvetica"/>
                <a:cs typeface="Helvetica"/>
              </a:rPr>
              <a:t>Diminishing</a:t>
            </a:r>
            <a:r>
              <a:rPr lang="en-US" sz="2000">
                <a:latin typeface="Helvetica"/>
                <a:cs typeface="Helvetica"/>
              </a:rPr>
              <a:t> worker protections &amp; job quality</a:t>
            </a:r>
          </a:p>
          <a:p>
            <a:pPr marL="342900" indent="-342900">
              <a:buFont typeface="Arial" panose="020B0604020202020204" pitchFamily="34" charset="0"/>
              <a:buChar char="•"/>
            </a:pPr>
            <a:r>
              <a:rPr lang="en-US" sz="2000">
                <a:latin typeface="Helvetica"/>
                <a:cs typeface="Helvetica"/>
              </a:rPr>
              <a:t>Restructuring of the Department of Labor to </a:t>
            </a:r>
            <a:r>
              <a:rPr lang="en-US" sz="2000" b="1">
                <a:latin typeface="Helvetica"/>
                <a:cs typeface="Helvetica"/>
              </a:rPr>
              <a:t>reduce</a:t>
            </a:r>
            <a:r>
              <a:rPr lang="en-US" sz="2000">
                <a:latin typeface="Helvetica"/>
                <a:cs typeface="Helvetica"/>
              </a:rPr>
              <a:t> worker rights and increase </a:t>
            </a:r>
            <a:r>
              <a:rPr lang="en-US" sz="2000" b="1">
                <a:latin typeface="Helvetica"/>
                <a:cs typeface="Helvetica"/>
              </a:rPr>
              <a:t>labor and safety violations</a:t>
            </a:r>
          </a:p>
          <a:p>
            <a:pPr marL="342900" indent="-342900">
              <a:buFont typeface="Arial" panose="020B0604020202020204" pitchFamily="34" charset="0"/>
              <a:buChar char="•"/>
            </a:pPr>
            <a:r>
              <a:rPr lang="en-US" sz="2000">
                <a:latin typeface="Helvetica"/>
                <a:ea typeface="Aptos" panose="020B0004020202020204" pitchFamily="34" charset="0"/>
                <a:cs typeface="Helvetica"/>
              </a:rPr>
              <a:t>Repealing </a:t>
            </a:r>
            <a:r>
              <a:rPr lang="en-US" sz="2000" b="1">
                <a:latin typeface="Helvetica"/>
                <a:ea typeface="Aptos" panose="020B0004020202020204" pitchFamily="34" charset="0"/>
                <a:cs typeface="Helvetica"/>
              </a:rPr>
              <a:t>minimum wage</a:t>
            </a:r>
            <a:r>
              <a:rPr lang="en-US" sz="2000">
                <a:latin typeface="Helvetica"/>
                <a:ea typeface="Aptos" panose="020B0004020202020204" pitchFamily="34" charset="0"/>
                <a:cs typeface="Helvetica"/>
              </a:rPr>
              <a:t> laws</a:t>
            </a:r>
            <a:endParaRPr lang="en-US" sz="2000">
              <a:latin typeface="Helvetica" panose="020B0604020202020204" pitchFamily="34" charset="0"/>
              <a:ea typeface="Aptos" panose="020B0004020202020204" pitchFamily="34" charset="0"/>
              <a:cs typeface="Helvetica" panose="020B0604020202020204" pitchFamily="34" charset="0"/>
            </a:endParaRPr>
          </a:p>
          <a:p>
            <a:pPr marL="342900" indent="-342900">
              <a:buFont typeface="Arial" panose="020B0604020202020204" pitchFamily="34" charset="0"/>
              <a:buChar char="•"/>
            </a:pPr>
            <a:r>
              <a:rPr lang="en-US" sz="2000">
                <a:latin typeface="Helvetica"/>
                <a:ea typeface="Aptos" panose="020B0004020202020204" pitchFamily="34" charset="0"/>
                <a:cs typeface="Helvetica"/>
              </a:rPr>
              <a:t>Establishing policies to </a:t>
            </a:r>
            <a:r>
              <a:rPr lang="en-US" sz="2000" b="1">
                <a:latin typeface="Helvetica"/>
                <a:ea typeface="Aptos" panose="020B0004020202020204" pitchFamily="34" charset="0"/>
                <a:cs typeface="Helvetica"/>
              </a:rPr>
              <a:t>undermine labor unions</a:t>
            </a:r>
          </a:p>
          <a:p>
            <a:pPr marL="342900" indent="-342900">
              <a:buFont typeface="Arial" panose="020B0604020202020204" pitchFamily="34" charset="0"/>
              <a:buChar char="•"/>
            </a:pPr>
            <a:r>
              <a:rPr lang="en-US" sz="2000">
                <a:latin typeface="Helvetica"/>
                <a:ea typeface="Aptos" panose="020B0004020202020204" pitchFamily="34" charset="0"/>
                <a:cs typeface="Helvetica"/>
              </a:rPr>
              <a:t>Elimination of</a:t>
            </a:r>
            <a:r>
              <a:rPr lang="en-US" sz="2000" b="1">
                <a:latin typeface="Helvetica"/>
                <a:ea typeface="Aptos" panose="020B0004020202020204" pitchFamily="34" charset="0"/>
                <a:cs typeface="Helvetica"/>
              </a:rPr>
              <a:t> social security benefits </a:t>
            </a:r>
            <a:r>
              <a:rPr lang="en-US" sz="2000">
                <a:latin typeface="Helvetica"/>
                <a:ea typeface="Aptos" panose="020B0004020202020204" pitchFamily="34" charset="0"/>
                <a:cs typeface="Helvetica"/>
              </a:rPr>
              <a:t>for retirees</a:t>
            </a:r>
          </a:p>
          <a:p>
            <a:pPr marL="342900" indent="-342900">
              <a:buFont typeface="Arial" panose="020B0604020202020204" pitchFamily="34" charset="0"/>
              <a:buChar char="•"/>
            </a:pPr>
            <a:r>
              <a:rPr lang="en-US" sz="2000">
                <a:latin typeface="Helvetica"/>
                <a:cs typeface="Helvetica"/>
              </a:rPr>
              <a:t>Increasing the retirement age for workers</a:t>
            </a:r>
          </a:p>
          <a:p>
            <a:pPr marL="342900" indent="-342900">
              <a:buFont typeface="Arial" panose="020B0604020202020204" pitchFamily="34" charset="0"/>
              <a:buChar char="•"/>
            </a:pPr>
            <a:r>
              <a:rPr lang="en-US" sz="2000" b="1">
                <a:latin typeface="Helvetica"/>
                <a:ea typeface="Aptos" panose="020B0004020202020204" pitchFamily="34" charset="0"/>
                <a:cs typeface="Helvetica"/>
              </a:rPr>
              <a:t>Completely overhauling diversity </a:t>
            </a:r>
            <a:r>
              <a:rPr lang="en-US" sz="2000">
                <a:latin typeface="Helvetica"/>
                <a:ea typeface="Aptos" panose="020B0004020202020204" pitchFamily="34" charset="0"/>
                <a:cs typeface="Helvetica"/>
              </a:rPr>
              <a:t>initiatives in</a:t>
            </a:r>
            <a:r>
              <a:rPr lang="en-US" sz="2000">
                <a:effectLst/>
                <a:latin typeface="Helvetica"/>
                <a:ea typeface="Aptos" panose="020B0004020202020204" pitchFamily="34" charset="0"/>
                <a:cs typeface="Helvetica"/>
              </a:rPr>
              <a:t> the w</a:t>
            </a:r>
            <a:r>
              <a:rPr lang="en-US" sz="2000">
                <a:latin typeface="Helvetica"/>
                <a:ea typeface="Aptos" panose="020B0004020202020204" pitchFamily="34" charset="0"/>
                <a:cs typeface="Helvetica"/>
              </a:rPr>
              <a:t>orkforce</a:t>
            </a:r>
            <a:endParaRPr lang="en-US" sz="2000">
              <a:effectLst/>
              <a:latin typeface="Helvetica"/>
              <a:ea typeface="Aptos" panose="020B0004020202020204" pitchFamily="34" charset="0"/>
              <a:cs typeface="Helvetica"/>
            </a:endParaRPr>
          </a:p>
        </p:txBody>
      </p:sp>
      <p:pic>
        <p:nvPicPr>
          <p:cNvPr id="7" name="Picture 6" descr="A red line drawing of people and graph&#10;&#10;Description automatically generated">
            <a:extLst>
              <a:ext uri="{FF2B5EF4-FFF2-40B4-BE49-F238E27FC236}">
                <a16:creationId xmlns:a16="http://schemas.microsoft.com/office/drawing/2014/main" id="{4019C300-95C2-3B5A-61CE-3519252BC347}"/>
              </a:ext>
            </a:extLst>
          </p:cNvPr>
          <p:cNvPicPr>
            <a:picLocks noChangeAspect="1"/>
          </p:cNvPicPr>
          <p:nvPr/>
        </p:nvPicPr>
        <p:blipFill>
          <a:blip r:embed="rId2"/>
          <a:stretch>
            <a:fillRect/>
          </a:stretch>
        </p:blipFill>
        <p:spPr>
          <a:xfrm>
            <a:off x="2786592" y="2220299"/>
            <a:ext cx="1246716" cy="1246716"/>
          </a:xfrm>
          <a:prstGeom prst="rect">
            <a:avLst/>
          </a:prstGeom>
        </p:spPr>
      </p:pic>
      <p:sp>
        <p:nvSpPr>
          <p:cNvPr id="8" name="TextBox 7">
            <a:extLst>
              <a:ext uri="{FF2B5EF4-FFF2-40B4-BE49-F238E27FC236}">
                <a16:creationId xmlns:a16="http://schemas.microsoft.com/office/drawing/2014/main" id="{38DDC8FE-3019-4DA3-A659-14B94B2AE1DA}"/>
              </a:ext>
            </a:extLst>
          </p:cNvPr>
          <p:cNvSpPr txBox="1"/>
          <p:nvPr/>
        </p:nvSpPr>
        <p:spPr>
          <a:xfrm>
            <a:off x="470958" y="3851898"/>
            <a:ext cx="5265228" cy="2677656"/>
          </a:xfrm>
          <a:prstGeom prst="rect">
            <a:avLst/>
          </a:prstGeom>
          <a:noFill/>
        </p:spPr>
        <p:txBody>
          <a:bodyPr wrap="square" lIns="91440" tIns="45720" rIns="91440" bIns="45720" rtlCol="0" anchor="t">
            <a:spAutoFit/>
          </a:bodyPr>
          <a:lstStyle/>
          <a:p>
            <a:r>
              <a:rPr lang="en-US" sz="2400" b="0" i="1">
                <a:solidFill>
                  <a:schemeClr val="bg1"/>
                </a:solidFill>
                <a:effectLst/>
                <a:latin typeface="Helvetica"/>
                <a:cs typeface="Helvetica"/>
              </a:rPr>
              <a:t> ”Poverty, the racial divide and social injustice do not impact only those who suffer most visibly. Alleviating poverty and injustice is a responsibility we must never forget or abandon</a:t>
            </a:r>
            <a:r>
              <a:rPr lang="en-US" sz="2400" i="1">
                <a:solidFill>
                  <a:schemeClr val="bg1"/>
                </a:solidFill>
                <a:latin typeface="Helvetica"/>
                <a:cs typeface="Helvetica"/>
              </a:rPr>
              <a:t>.” </a:t>
            </a:r>
            <a:endParaRPr lang="en-US" sz="2400" i="1">
              <a:solidFill>
                <a:schemeClr val="bg1"/>
              </a:solidFill>
              <a:latin typeface="Helvetica" panose="020B0604020202020204" pitchFamily="34" charset="0"/>
              <a:cs typeface="Helvetica" panose="020B0604020202020204" pitchFamily="34" charset="0"/>
            </a:endParaRPr>
          </a:p>
          <a:p>
            <a:r>
              <a:rPr lang="en-US" sz="2400" b="0" i="1">
                <a:solidFill>
                  <a:schemeClr val="bg1"/>
                </a:solidFill>
                <a:effectLst/>
                <a:latin typeface="Helvetica"/>
                <a:cs typeface="Helvetica"/>
              </a:rPr>
              <a:t>~ </a:t>
            </a:r>
            <a:r>
              <a:rPr lang="en-US" sz="2400" i="1">
                <a:solidFill>
                  <a:schemeClr val="bg1"/>
                </a:solidFill>
                <a:latin typeface="Helvetica"/>
                <a:cs typeface="Helvetica"/>
              </a:rPr>
              <a:t>NUL President &amp; CEO Marc</a:t>
            </a:r>
            <a:r>
              <a:rPr lang="en-US" sz="2400" b="0" i="1">
                <a:solidFill>
                  <a:schemeClr val="bg1"/>
                </a:solidFill>
                <a:effectLst/>
                <a:latin typeface="Helvetica"/>
                <a:cs typeface="Helvetica"/>
              </a:rPr>
              <a:t> </a:t>
            </a:r>
            <a:r>
              <a:rPr lang="en-US" sz="2400" i="1">
                <a:solidFill>
                  <a:schemeClr val="bg1"/>
                </a:solidFill>
                <a:latin typeface="Helvetica"/>
                <a:cs typeface="Helvetica"/>
              </a:rPr>
              <a:t>Morial </a:t>
            </a:r>
            <a:endParaRPr lang="en-US" sz="2400" i="1">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37034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F4FC-80BC-9809-D7AD-CA2D74B077EA}"/>
              </a:ext>
            </a:extLst>
          </p:cNvPr>
          <p:cNvSpPr>
            <a:spLocks noGrp="1"/>
          </p:cNvSpPr>
          <p:nvPr>
            <p:ph type="title"/>
          </p:nvPr>
        </p:nvSpPr>
        <p:spPr>
          <a:xfrm>
            <a:off x="228600" y="1391320"/>
            <a:ext cx="7480300" cy="457200"/>
          </a:xfrm>
        </p:spPr>
        <p:txBody>
          <a:bodyPr>
            <a:normAutofit/>
          </a:bodyPr>
          <a:lstStyle/>
          <a:p>
            <a:r>
              <a:rPr lang="en-US" sz="3200"/>
              <a:t>Justice &amp; Civic Engagement</a:t>
            </a:r>
          </a:p>
        </p:txBody>
      </p:sp>
      <p:sp>
        <p:nvSpPr>
          <p:cNvPr id="3" name="Footer Placeholder 2">
            <a:extLst>
              <a:ext uri="{FF2B5EF4-FFF2-40B4-BE49-F238E27FC236}">
                <a16:creationId xmlns:a16="http://schemas.microsoft.com/office/drawing/2014/main" id="{C212C535-6621-AA0E-F7EE-97A2DC86B633}"/>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ADA80D7-91CC-90ED-F4B2-96004A2704D9}"/>
              </a:ext>
            </a:extLst>
          </p:cNvPr>
          <p:cNvSpPr>
            <a:spLocks noGrp="1"/>
          </p:cNvSpPr>
          <p:nvPr>
            <p:ph type="sldNum" sz="quarter" idx="12"/>
          </p:nvPr>
        </p:nvSpPr>
        <p:spPr/>
        <p:txBody>
          <a:bodyPr/>
          <a:lstStyle/>
          <a:p>
            <a:fld id="{CED42BD1-B6D5-F84D-B583-855B99579C6A}" type="slidenum">
              <a:rPr lang="en-US" smtClean="0"/>
              <a:pPr/>
              <a:t>19</a:t>
            </a:fld>
            <a:endParaRPr lang="en-US"/>
          </a:p>
        </p:txBody>
      </p:sp>
      <p:sp>
        <p:nvSpPr>
          <p:cNvPr id="5" name="TextBox 4">
            <a:extLst>
              <a:ext uri="{FF2B5EF4-FFF2-40B4-BE49-F238E27FC236}">
                <a16:creationId xmlns:a16="http://schemas.microsoft.com/office/drawing/2014/main" id="{F3A45C5D-3840-81EF-FD13-8A48EDDD42C6}"/>
              </a:ext>
            </a:extLst>
          </p:cNvPr>
          <p:cNvSpPr txBox="1"/>
          <p:nvPr/>
        </p:nvSpPr>
        <p:spPr>
          <a:xfrm>
            <a:off x="6091767" y="1539155"/>
            <a:ext cx="5452532" cy="4401205"/>
          </a:xfrm>
          <a:prstGeom prst="rect">
            <a:avLst/>
          </a:prstGeom>
          <a:noFill/>
        </p:spPr>
        <p:txBody>
          <a:bodyPr wrap="square" lIns="91440" tIns="45720" rIns="91440" bIns="45720" rtlCol="0" anchor="t">
            <a:spAutoFit/>
          </a:bodyPr>
          <a:lstStyle/>
          <a:p>
            <a:r>
              <a:rPr lang="en-US" sz="2000">
                <a:latin typeface="Helvetica"/>
                <a:cs typeface="Helvetica"/>
              </a:rPr>
              <a:t>By increasing the </a:t>
            </a:r>
            <a:r>
              <a:rPr lang="en-US" sz="2000" b="1">
                <a:latin typeface="Helvetica"/>
                <a:cs typeface="Helvetica"/>
              </a:rPr>
              <a:t>power</a:t>
            </a:r>
            <a:r>
              <a:rPr lang="en-US" sz="2000">
                <a:latin typeface="Helvetica"/>
                <a:cs typeface="Helvetica"/>
              </a:rPr>
              <a:t> </a:t>
            </a:r>
            <a:r>
              <a:rPr lang="en-US" sz="2000" b="1">
                <a:latin typeface="Helvetica"/>
                <a:cs typeface="Helvetica"/>
              </a:rPr>
              <a:t>of the Executive Branch</a:t>
            </a:r>
            <a:r>
              <a:rPr lang="en-US" sz="2000">
                <a:latin typeface="Helvetica"/>
                <a:cs typeface="Helvetica"/>
              </a:rPr>
              <a:t>, Project 2025 will implement policy to:</a:t>
            </a:r>
          </a:p>
          <a:p>
            <a:pPr marL="342900" indent="-342900">
              <a:buFont typeface="Arial" panose="020B0604020202020204" pitchFamily="34" charset="0"/>
              <a:buChar char="•"/>
            </a:pPr>
            <a:r>
              <a:rPr lang="en-US" sz="2000">
                <a:effectLst/>
                <a:latin typeface="Helvetica" panose="020B0604020202020204" pitchFamily="34" charset="0"/>
                <a:ea typeface="Aptos" panose="020B0004020202020204" pitchFamily="34" charset="0"/>
                <a:cs typeface="Helvetica" panose="020B0604020202020204" pitchFamily="34" charset="0"/>
              </a:rPr>
              <a:t>Reconstruct the </a:t>
            </a:r>
            <a:r>
              <a:rPr lang="en-US" sz="2000" b="1">
                <a:effectLst/>
                <a:latin typeface="Helvetica" panose="020B0604020202020204" pitchFamily="34" charset="0"/>
                <a:ea typeface="Aptos" panose="020B0004020202020204" pitchFamily="34" charset="0"/>
                <a:cs typeface="Helvetica" panose="020B0604020202020204" pitchFamily="34" charset="0"/>
              </a:rPr>
              <a:t>Department of Justice </a:t>
            </a:r>
            <a:r>
              <a:rPr lang="en-US" sz="2000">
                <a:effectLst/>
                <a:latin typeface="Helvetica" panose="020B0604020202020204" pitchFamily="34" charset="0"/>
                <a:ea typeface="Aptos" panose="020B0004020202020204" pitchFamily="34" charset="0"/>
                <a:cs typeface="Helvetica" panose="020B0604020202020204" pitchFamily="34" charset="0"/>
              </a:rPr>
              <a:t>and </a:t>
            </a:r>
            <a:r>
              <a:rPr lang="en-US" sz="2000" b="1">
                <a:effectLst/>
                <a:latin typeface="Helvetica" panose="020B0604020202020204" pitchFamily="34" charset="0"/>
                <a:ea typeface="Aptos" panose="020B0004020202020204" pitchFamily="34" charset="0"/>
                <a:cs typeface="Helvetica" panose="020B0604020202020204" pitchFamily="34" charset="0"/>
              </a:rPr>
              <a:t>Federal Bureau of Investigation </a:t>
            </a:r>
          </a:p>
          <a:p>
            <a:pPr marL="342900" indent="-342900">
              <a:buFont typeface="Arial" panose="020B0604020202020204" pitchFamily="34" charset="0"/>
              <a:buChar char="•"/>
            </a:pPr>
            <a:r>
              <a:rPr lang="en-US" sz="2000">
                <a:latin typeface="Helvetica"/>
                <a:ea typeface="Aptos" panose="020B0004020202020204" pitchFamily="34" charset="0"/>
                <a:cs typeface="Helvetica"/>
              </a:rPr>
              <a:t>Weaponize the U.S. military and national guard for political purposes</a:t>
            </a:r>
          </a:p>
          <a:p>
            <a:pPr marL="342900" indent="-342900">
              <a:buFont typeface="Arial" panose="020B0604020202020204" pitchFamily="34" charset="0"/>
              <a:buChar char="•"/>
            </a:pPr>
            <a:r>
              <a:rPr lang="en-US" sz="2000">
                <a:latin typeface="Helvetica"/>
                <a:ea typeface="Aptos" panose="020B0004020202020204" pitchFamily="34" charset="0"/>
                <a:cs typeface="Helvetica"/>
              </a:rPr>
              <a:t>Reduce Civil Rights and the enforcement </a:t>
            </a:r>
            <a:r>
              <a:rPr lang="en-US" sz="2000" b="1">
                <a:latin typeface="Helvetica"/>
                <a:ea typeface="Aptos" panose="020B0004020202020204" pitchFamily="34" charset="0"/>
                <a:cs typeface="Helvetica"/>
              </a:rPr>
              <a:t>of anti-discrimination laws</a:t>
            </a:r>
            <a:r>
              <a:rPr lang="en-US" sz="2000">
                <a:latin typeface="Helvetica"/>
                <a:ea typeface="Aptos" panose="020B0004020202020204" pitchFamily="34" charset="0"/>
                <a:cs typeface="Helvetica"/>
              </a:rPr>
              <a:t> </a:t>
            </a:r>
            <a:endParaRPr lang="en-US"/>
          </a:p>
          <a:p>
            <a:pPr marL="342900" indent="-342900">
              <a:buFont typeface="Arial" panose="020B0604020202020204" pitchFamily="34" charset="0"/>
              <a:buChar char="•"/>
            </a:pPr>
            <a:r>
              <a:rPr lang="en-US" sz="2000">
                <a:latin typeface="Helvetica"/>
                <a:ea typeface="Aptos" panose="020B0004020202020204" pitchFamily="34" charset="0"/>
                <a:cs typeface="Helvetica"/>
              </a:rPr>
              <a:t>Implement voter laws which make </a:t>
            </a:r>
            <a:r>
              <a:rPr lang="en-US" sz="2000" b="1">
                <a:latin typeface="Helvetica"/>
                <a:ea typeface="Aptos" panose="020B0004020202020204" pitchFamily="34" charset="0"/>
                <a:cs typeface="Helvetica"/>
              </a:rPr>
              <a:t>access to the ballot</a:t>
            </a:r>
            <a:r>
              <a:rPr lang="en-US" sz="2000">
                <a:latin typeface="Helvetica"/>
                <a:ea typeface="Aptos" panose="020B0004020202020204" pitchFamily="34" charset="0"/>
                <a:cs typeface="Helvetica"/>
              </a:rPr>
              <a:t> more difficult</a:t>
            </a:r>
          </a:p>
          <a:p>
            <a:pPr marL="342900" indent="-342900">
              <a:buFont typeface="Arial" panose="020B0604020202020204" pitchFamily="34" charset="0"/>
              <a:buChar char="•"/>
            </a:pPr>
            <a:r>
              <a:rPr lang="en-US" sz="2000">
                <a:latin typeface="Helvetica"/>
                <a:ea typeface="Aptos" panose="020B0004020202020204" pitchFamily="34" charset="0"/>
                <a:cs typeface="Helvetica"/>
              </a:rPr>
              <a:t>Dismantle police reform efforts aimed to prevent </a:t>
            </a:r>
            <a:r>
              <a:rPr lang="en-US" sz="2000" b="1">
                <a:latin typeface="Helvetica"/>
                <a:ea typeface="Aptos" panose="020B0004020202020204" pitchFamily="34" charset="0"/>
                <a:cs typeface="Helvetica"/>
              </a:rPr>
              <a:t>law enforcement abuse</a:t>
            </a:r>
          </a:p>
          <a:p>
            <a:pPr marL="342900" indent="-342900">
              <a:buFont typeface="Arial" panose="020B0604020202020204" pitchFamily="34" charset="0"/>
              <a:buChar char="•"/>
            </a:pPr>
            <a:r>
              <a:rPr lang="en-US" sz="2000">
                <a:latin typeface="Helvetica"/>
                <a:ea typeface="Aptos" panose="020B0004020202020204" pitchFamily="34" charset="0"/>
                <a:cs typeface="Helvetica"/>
              </a:rPr>
              <a:t>Grant</a:t>
            </a:r>
            <a:r>
              <a:rPr lang="en-US" sz="2000" b="1">
                <a:latin typeface="Helvetica"/>
                <a:ea typeface="Aptos" panose="020B0004020202020204" pitchFamily="34" charset="0"/>
                <a:cs typeface="Helvetica"/>
              </a:rPr>
              <a:t> presidential pardon </a:t>
            </a:r>
            <a:r>
              <a:rPr lang="en-US" sz="2000">
                <a:latin typeface="Helvetica"/>
                <a:ea typeface="Aptos" panose="020B0004020202020204" pitchFamily="34" charset="0"/>
                <a:cs typeface="Helvetica"/>
              </a:rPr>
              <a:t>to loyalists who abuse their power or violate the law</a:t>
            </a:r>
          </a:p>
        </p:txBody>
      </p:sp>
      <p:pic>
        <p:nvPicPr>
          <p:cNvPr id="7" name="Picture 6" descr="A red line drawing of people on a scale&#10;&#10;Description automatically generated">
            <a:extLst>
              <a:ext uri="{FF2B5EF4-FFF2-40B4-BE49-F238E27FC236}">
                <a16:creationId xmlns:a16="http://schemas.microsoft.com/office/drawing/2014/main" id="{4D8EDFCC-E1DD-EF74-2736-8B97C3C5B8C2}"/>
              </a:ext>
            </a:extLst>
          </p:cNvPr>
          <p:cNvPicPr>
            <a:picLocks noChangeAspect="1"/>
          </p:cNvPicPr>
          <p:nvPr/>
        </p:nvPicPr>
        <p:blipFill>
          <a:blip r:embed="rId2"/>
          <a:stretch>
            <a:fillRect/>
          </a:stretch>
        </p:blipFill>
        <p:spPr>
          <a:xfrm>
            <a:off x="2715759" y="1986435"/>
            <a:ext cx="1653041" cy="1653041"/>
          </a:xfrm>
          <a:prstGeom prst="rect">
            <a:avLst/>
          </a:prstGeom>
        </p:spPr>
      </p:pic>
      <p:sp>
        <p:nvSpPr>
          <p:cNvPr id="8" name="TextBox 7">
            <a:extLst>
              <a:ext uri="{FF2B5EF4-FFF2-40B4-BE49-F238E27FC236}">
                <a16:creationId xmlns:a16="http://schemas.microsoft.com/office/drawing/2014/main" id="{8C731955-3D2B-9678-B085-8ADB0CD7DD24}"/>
              </a:ext>
            </a:extLst>
          </p:cNvPr>
          <p:cNvSpPr txBox="1"/>
          <p:nvPr/>
        </p:nvSpPr>
        <p:spPr>
          <a:xfrm>
            <a:off x="-4623" y="4177456"/>
            <a:ext cx="5854699" cy="1569660"/>
          </a:xfrm>
          <a:prstGeom prst="rect">
            <a:avLst/>
          </a:prstGeom>
          <a:noFill/>
        </p:spPr>
        <p:txBody>
          <a:bodyPr wrap="square" lIns="91440" tIns="45720" rIns="91440" bIns="45720" rtlCol="0" anchor="t">
            <a:spAutoFit/>
          </a:bodyPr>
          <a:lstStyle/>
          <a:p>
            <a:r>
              <a:rPr lang="en-US" sz="2400" b="0" i="1">
                <a:solidFill>
                  <a:schemeClr val="bg1"/>
                </a:solidFill>
                <a:effectLst/>
                <a:latin typeface="Helvetica"/>
                <a:cs typeface="Helvetica"/>
              </a:rPr>
              <a:t>  "The right to vote is the right upon which all of our rights are leveraged - and without which none can be protected</a:t>
            </a:r>
            <a:r>
              <a:rPr lang="en-US" sz="2400" i="1">
                <a:solidFill>
                  <a:schemeClr val="bg1"/>
                </a:solidFill>
                <a:latin typeface="Helvetica"/>
                <a:cs typeface="Helvetica"/>
              </a:rPr>
              <a:t>."</a:t>
            </a:r>
            <a:endParaRPr lang="en-US" sz="2400" b="0" i="1">
              <a:solidFill>
                <a:schemeClr val="bg1"/>
              </a:solidFill>
              <a:effectLst/>
              <a:latin typeface="Helvetica"/>
              <a:cs typeface="Helvetica"/>
            </a:endParaRPr>
          </a:p>
          <a:p>
            <a:r>
              <a:rPr lang="en-US" sz="2400" i="1">
                <a:solidFill>
                  <a:schemeClr val="bg1"/>
                </a:solidFill>
                <a:latin typeface="Helvetica"/>
                <a:cs typeface="Helvetica"/>
              </a:rPr>
              <a:t>~ Former NAACP President Ben Jealous</a:t>
            </a:r>
          </a:p>
        </p:txBody>
      </p:sp>
    </p:spTree>
    <p:extLst>
      <p:ext uri="{BB962C8B-B14F-4D97-AF65-F5344CB8AC3E}">
        <p14:creationId xmlns:p14="http://schemas.microsoft.com/office/powerpoint/2010/main" val="2952929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6447C6-41F6-1644-538B-EA74321AAD8D}"/>
              </a:ext>
            </a:extLst>
          </p:cNvPr>
          <p:cNvSpPr>
            <a:spLocks noGrp="1"/>
          </p:cNvSpPr>
          <p:nvPr>
            <p:ph type="title"/>
          </p:nvPr>
        </p:nvSpPr>
        <p:spPr>
          <a:xfrm>
            <a:off x="1028700" y="2678958"/>
            <a:ext cx="10515600" cy="492760"/>
          </a:xfrm>
        </p:spPr>
        <p:txBody>
          <a:bodyPr>
            <a:normAutofit fontScale="90000"/>
          </a:bodyPr>
          <a:lstStyle/>
          <a:p>
            <a:pPr algn="ctr"/>
            <a:r>
              <a:rPr lang="en-US" dirty="0">
                <a:latin typeface="Helvetica"/>
                <a:cs typeface="Helvetica"/>
              </a:rPr>
              <a:t>URGENT CIVIL RIGHTS ACTIONS</a:t>
            </a:r>
            <a:br>
              <a:rPr lang="en-US" dirty="0">
                <a:latin typeface="Helvetica"/>
                <a:cs typeface="Helvetica"/>
              </a:rPr>
            </a:br>
            <a:r>
              <a:rPr lang="en-US" dirty="0">
                <a:latin typeface="Helvetica"/>
                <a:cs typeface="Helvetica"/>
              </a:rPr>
              <a:t>FOR THE LAME DUCK SESSION</a:t>
            </a:r>
            <a:endParaRPr lang="en-US" dirty="0">
              <a:cs typeface="Helvetica"/>
            </a:endParaRPr>
          </a:p>
        </p:txBody>
      </p:sp>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sp>
        <p:nvSpPr>
          <p:cNvPr id="30" name="Title 6">
            <a:extLst>
              <a:ext uri="{FF2B5EF4-FFF2-40B4-BE49-F238E27FC236}">
                <a16:creationId xmlns:a16="http://schemas.microsoft.com/office/drawing/2014/main" id="{5F4912ED-C0E0-8AA6-FBA8-7C09D69602AC}"/>
              </a:ext>
            </a:extLst>
          </p:cNvPr>
          <p:cNvSpPr txBox="1">
            <a:spLocks/>
          </p:cNvSpPr>
          <p:nvPr/>
        </p:nvSpPr>
        <p:spPr>
          <a:xfrm>
            <a:off x="600075" y="485932"/>
            <a:ext cx="10515600" cy="30087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i="0" kern="1200">
                <a:solidFill>
                  <a:schemeClr val="tx1"/>
                </a:solidFill>
                <a:latin typeface="Helvetica" pitchFamily="2" charset="0"/>
                <a:ea typeface="+mj-ea"/>
                <a:cs typeface="+mj-cs"/>
              </a:defRPr>
            </a:lvl1pPr>
          </a:lstStyle>
          <a:p>
            <a:r>
              <a:rPr lang="en-US" sz="2800" dirty="0"/>
              <a:t>Lame Duck Civil Rights Policy Priorities </a:t>
            </a:r>
          </a:p>
        </p:txBody>
      </p:sp>
    </p:spTree>
    <p:extLst>
      <p:ext uri="{BB962C8B-B14F-4D97-AF65-F5344CB8AC3E}">
        <p14:creationId xmlns:p14="http://schemas.microsoft.com/office/powerpoint/2010/main" val="3342579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F4FC-80BC-9809-D7AD-CA2D74B077EA}"/>
              </a:ext>
            </a:extLst>
          </p:cNvPr>
          <p:cNvSpPr>
            <a:spLocks noGrp="1"/>
          </p:cNvSpPr>
          <p:nvPr>
            <p:ph type="title"/>
          </p:nvPr>
        </p:nvSpPr>
        <p:spPr/>
        <p:txBody>
          <a:bodyPr>
            <a:normAutofit/>
          </a:bodyPr>
          <a:lstStyle/>
          <a:p>
            <a:r>
              <a:rPr lang="en-US" sz="3200"/>
              <a:t>Housing</a:t>
            </a:r>
          </a:p>
        </p:txBody>
      </p:sp>
      <p:sp>
        <p:nvSpPr>
          <p:cNvPr id="3" name="Footer Placeholder 2">
            <a:extLst>
              <a:ext uri="{FF2B5EF4-FFF2-40B4-BE49-F238E27FC236}">
                <a16:creationId xmlns:a16="http://schemas.microsoft.com/office/drawing/2014/main" id="{C212C535-6621-AA0E-F7EE-97A2DC86B633}"/>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ADA80D7-91CC-90ED-F4B2-96004A2704D9}"/>
              </a:ext>
            </a:extLst>
          </p:cNvPr>
          <p:cNvSpPr>
            <a:spLocks noGrp="1"/>
          </p:cNvSpPr>
          <p:nvPr>
            <p:ph type="sldNum" sz="quarter" idx="12"/>
          </p:nvPr>
        </p:nvSpPr>
        <p:spPr/>
        <p:txBody>
          <a:bodyPr/>
          <a:lstStyle/>
          <a:p>
            <a:fld id="{CED42BD1-B6D5-F84D-B583-855B99579C6A}" type="slidenum">
              <a:rPr lang="en-US" smtClean="0"/>
              <a:pPr/>
              <a:t>20</a:t>
            </a:fld>
            <a:endParaRPr lang="en-US"/>
          </a:p>
        </p:txBody>
      </p:sp>
      <p:sp>
        <p:nvSpPr>
          <p:cNvPr id="5" name="TextBox 4">
            <a:extLst>
              <a:ext uri="{FF2B5EF4-FFF2-40B4-BE49-F238E27FC236}">
                <a16:creationId xmlns:a16="http://schemas.microsoft.com/office/drawing/2014/main" id="{1AD97660-D3BC-A573-5CF1-A734D79D3131}"/>
              </a:ext>
            </a:extLst>
          </p:cNvPr>
          <p:cNvSpPr txBox="1"/>
          <p:nvPr/>
        </p:nvSpPr>
        <p:spPr>
          <a:xfrm>
            <a:off x="5991409" y="1733888"/>
            <a:ext cx="5820758" cy="4093428"/>
          </a:xfrm>
          <a:prstGeom prst="rect">
            <a:avLst/>
          </a:prstGeom>
          <a:noFill/>
        </p:spPr>
        <p:txBody>
          <a:bodyPr wrap="square" lIns="91440" tIns="45720" rIns="91440" bIns="45720" rtlCol="0" anchor="t">
            <a:spAutoFit/>
          </a:bodyPr>
          <a:lstStyle/>
          <a:p>
            <a:r>
              <a:rPr lang="en-US" sz="2000">
                <a:latin typeface="Helvetica"/>
                <a:cs typeface="Helvetica"/>
              </a:rPr>
              <a:t>Project 2025 will </a:t>
            </a:r>
            <a:r>
              <a:rPr lang="en-US" sz="2000" b="1">
                <a:latin typeface="Helvetica"/>
                <a:cs typeface="Helvetica"/>
              </a:rPr>
              <a:t>promote private market solutions</a:t>
            </a:r>
            <a:r>
              <a:rPr lang="en-US" sz="2000">
                <a:latin typeface="Helvetica"/>
                <a:cs typeface="Helvetica"/>
              </a:rPr>
              <a:t> and </a:t>
            </a:r>
            <a:r>
              <a:rPr lang="en-US" sz="2000" b="1">
                <a:latin typeface="Helvetica"/>
                <a:cs typeface="Helvetica"/>
              </a:rPr>
              <a:t>dismantle fair housing </a:t>
            </a:r>
            <a:r>
              <a:rPr lang="en-US" sz="2000">
                <a:latin typeface="Helvetica"/>
                <a:cs typeface="Helvetica"/>
              </a:rPr>
              <a:t>and </a:t>
            </a:r>
            <a:r>
              <a:rPr lang="en-US" sz="2000" b="1">
                <a:latin typeface="Helvetica"/>
                <a:cs typeface="Helvetica"/>
              </a:rPr>
              <a:t>homeowner affordability </a:t>
            </a:r>
            <a:r>
              <a:rPr lang="en-US" sz="2000">
                <a:latin typeface="Helvetica"/>
                <a:cs typeface="Helvetica"/>
              </a:rPr>
              <a:t>by: </a:t>
            </a:r>
            <a:endParaRPr lang="en-US" sz="200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US" sz="2000">
                <a:effectLst/>
                <a:latin typeface="Helvetica"/>
                <a:ea typeface="Aptos" panose="020B0004020202020204" pitchFamily="34" charset="0"/>
                <a:cs typeface="Helvetica"/>
              </a:rPr>
              <a:t>Reducing </a:t>
            </a:r>
            <a:r>
              <a:rPr lang="en-US" sz="2000">
                <a:latin typeface="Helvetica"/>
                <a:ea typeface="Aptos" panose="020B0004020202020204" pitchFamily="34" charset="0"/>
                <a:cs typeface="Helvetica"/>
              </a:rPr>
              <a:t>federal</a:t>
            </a:r>
            <a:r>
              <a:rPr lang="en-US" sz="2000">
                <a:effectLst/>
                <a:latin typeface="Helvetica"/>
                <a:ea typeface="Aptos" panose="020B0004020202020204" pitchFamily="34" charset="0"/>
                <a:cs typeface="Helvetica"/>
              </a:rPr>
              <a:t> </a:t>
            </a:r>
            <a:r>
              <a:rPr lang="en-US" sz="2000" b="1">
                <a:latin typeface="Helvetica"/>
                <a:ea typeface="Aptos" panose="020B0004020202020204" pitchFamily="34" charset="0"/>
                <a:cs typeface="Helvetica"/>
              </a:rPr>
              <a:t>housing</a:t>
            </a:r>
            <a:r>
              <a:rPr lang="en-US" sz="2000" b="1">
                <a:effectLst/>
                <a:latin typeface="Helvetica"/>
                <a:ea typeface="Aptos" panose="020B0004020202020204" pitchFamily="34" charset="0"/>
                <a:cs typeface="Helvetica"/>
              </a:rPr>
              <a:t> </a:t>
            </a:r>
            <a:r>
              <a:rPr lang="en-US" sz="2000" b="1">
                <a:latin typeface="Helvetica"/>
                <a:ea typeface="Aptos" panose="020B0004020202020204" pitchFamily="34" charset="0"/>
                <a:cs typeface="Helvetica"/>
              </a:rPr>
              <a:t>programs </a:t>
            </a:r>
            <a:endParaRPr lang="en-US" sz="2000" b="1">
              <a:latin typeface="Helvetica" panose="020B0604020202020204" pitchFamily="34" charset="0"/>
              <a:ea typeface="Aptos" panose="020B0004020202020204" pitchFamily="34" charset="0"/>
              <a:cs typeface="Helvetica" panose="020B0604020202020204" pitchFamily="34" charset="0"/>
            </a:endParaRPr>
          </a:p>
          <a:p>
            <a:pPr marL="342900" indent="-342900">
              <a:buFont typeface="Arial" panose="020B0604020202020204" pitchFamily="34" charset="0"/>
              <a:buChar char="•"/>
            </a:pPr>
            <a:r>
              <a:rPr lang="en-US" sz="2000" b="1">
                <a:latin typeface="Helvetica"/>
                <a:ea typeface="Aptos" panose="020B0004020202020204" pitchFamily="34" charset="0"/>
                <a:cs typeface="Helvetica"/>
              </a:rPr>
              <a:t>Privatizing housing </a:t>
            </a:r>
            <a:r>
              <a:rPr lang="en-US" sz="2000">
                <a:latin typeface="Helvetica"/>
                <a:ea typeface="Aptos" panose="020B0004020202020204" pitchFamily="34" charset="0"/>
                <a:cs typeface="Helvetica"/>
              </a:rPr>
              <a:t>and deregulating the housing market </a:t>
            </a:r>
            <a:endParaRPr lang="en-US" sz="2000">
              <a:latin typeface="Helvetica" panose="020B0604020202020204" pitchFamily="34" charset="0"/>
              <a:ea typeface="Aptos" panose="020B0004020202020204" pitchFamily="34" charset="0"/>
              <a:cs typeface="Helvetica" panose="020B0604020202020204" pitchFamily="34" charset="0"/>
            </a:endParaRPr>
          </a:p>
          <a:p>
            <a:pPr marL="342900" indent="-342900">
              <a:buFont typeface="Arial" panose="020B0604020202020204" pitchFamily="34" charset="0"/>
              <a:buChar char="•"/>
            </a:pPr>
            <a:r>
              <a:rPr lang="en-US" sz="2000" b="1">
                <a:effectLst/>
                <a:latin typeface="Helvetica"/>
                <a:ea typeface="Aptos" panose="020B0004020202020204" pitchFamily="34" charset="0"/>
                <a:cs typeface="Helvetica"/>
              </a:rPr>
              <a:t>Elimination</a:t>
            </a:r>
            <a:r>
              <a:rPr lang="en-US" sz="2000">
                <a:effectLst/>
                <a:latin typeface="Helvetica"/>
                <a:ea typeface="Aptos" panose="020B0004020202020204" pitchFamily="34" charset="0"/>
                <a:cs typeface="Helvetica"/>
              </a:rPr>
              <a:t> of Fair Housing Act protections </a:t>
            </a:r>
            <a:r>
              <a:rPr lang="en-US" sz="2000">
                <a:latin typeface="Helvetica"/>
                <a:ea typeface="Aptos" panose="020B0004020202020204" pitchFamily="34" charset="0"/>
                <a:cs typeface="Helvetica"/>
              </a:rPr>
              <a:t>against </a:t>
            </a:r>
            <a:r>
              <a:rPr lang="en-US" sz="2000" b="1">
                <a:effectLst/>
                <a:latin typeface="Helvetica"/>
                <a:ea typeface="Aptos" panose="020B0004020202020204" pitchFamily="34" charset="0"/>
                <a:cs typeface="Helvetica"/>
              </a:rPr>
              <a:t>housing discrimination</a:t>
            </a:r>
          </a:p>
          <a:p>
            <a:pPr marL="342900" indent="-342900">
              <a:buFont typeface="Arial" panose="020B0604020202020204" pitchFamily="34" charset="0"/>
              <a:buChar char="•"/>
            </a:pPr>
            <a:r>
              <a:rPr lang="en-US" sz="2000">
                <a:latin typeface="Helvetica"/>
                <a:ea typeface="Aptos" panose="020B0004020202020204" pitchFamily="34" charset="0"/>
                <a:cs typeface="Helvetica"/>
              </a:rPr>
              <a:t>Benefit higher income individuals through </a:t>
            </a:r>
            <a:r>
              <a:rPr lang="en-US" sz="2000" b="1">
                <a:latin typeface="Helvetica"/>
                <a:ea typeface="Aptos" panose="020B0004020202020204" pitchFamily="34" charset="0"/>
                <a:cs typeface="Helvetica"/>
              </a:rPr>
              <a:t>deregulation</a:t>
            </a:r>
            <a:r>
              <a:rPr lang="en-US" sz="2000">
                <a:latin typeface="Helvetica"/>
                <a:ea typeface="Aptos" panose="020B0004020202020204" pitchFamily="34" charset="0"/>
                <a:cs typeface="Helvetica"/>
              </a:rPr>
              <a:t> and </a:t>
            </a:r>
            <a:r>
              <a:rPr lang="en-US" sz="2000" b="1">
                <a:latin typeface="Helvetica"/>
                <a:ea typeface="Aptos" panose="020B0004020202020204" pitchFamily="34" charset="0"/>
                <a:cs typeface="Helvetica"/>
              </a:rPr>
              <a:t>tax incentives</a:t>
            </a:r>
          </a:p>
          <a:p>
            <a:pPr marL="342900" indent="-342900">
              <a:buFont typeface="Arial" panose="020B0604020202020204" pitchFamily="34" charset="0"/>
              <a:buChar char="•"/>
            </a:pPr>
            <a:r>
              <a:rPr lang="en-US" sz="2000">
                <a:effectLst/>
                <a:latin typeface="Helvetica"/>
                <a:ea typeface="Aptos" panose="020B0004020202020204" pitchFamily="34" charset="0"/>
                <a:cs typeface="Helvetica"/>
              </a:rPr>
              <a:t>Reducing </a:t>
            </a:r>
            <a:r>
              <a:rPr lang="en-US" sz="2000" b="1">
                <a:latin typeface="Helvetica"/>
                <a:ea typeface="Aptos" panose="020B0004020202020204" pitchFamily="34" charset="0"/>
                <a:cs typeface="Helvetica"/>
              </a:rPr>
              <a:t>environmental</a:t>
            </a:r>
            <a:r>
              <a:rPr lang="en-US" sz="2000" b="1">
                <a:effectLst/>
                <a:latin typeface="Helvetica"/>
                <a:ea typeface="Aptos" panose="020B0004020202020204" pitchFamily="34" charset="0"/>
                <a:cs typeface="Helvetica"/>
              </a:rPr>
              <a:t> </a:t>
            </a:r>
            <a:r>
              <a:rPr lang="en-US" sz="2000" b="1">
                <a:latin typeface="Helvetica"/>
                <a:ea typeface="Aptos" panose="020B0004020202020204" pitchFamily="34" charset="0"/>
                <a:cs typeface="Helvetica"/>
              </a:rPr>
              <a:t>protection</a:t>
            </a:r>
            <a:r>
              <a:rPr lang="en-US" sz="2000" b="1">
                <a:effectLst/>
                <a:latin typeface="Helvetica"/>
                <a:ea typeface="Aptos" panose="020B0004020202020204" pitchFamily="34" charset="0"/>
                <a:cs typeface="Helvetica"/>
              </a:rPr>
              <a:t> </a:t>
            </a:r>
            <a:r>
              <a:rPr lang="en-US" sz="2000">
                <a:effectLst/>
                <a:latin typeface="Helvetica"/>
                <a:ea typeface="Aptos" panose="020B0004020202020204" pitchFamily="34" charset="0"/>
                <a:cs typeface="Helvetica"/>
              </a:rPr>
              <a:t>to increase housing</a:t>
            </a:r>
            <a:r>
              <a:rPr lang="en-US" sz="2000">
                <a:latin typeface="Helvetica"/>
                <a:ea typeface="Aptos" panose="020B0004020202020204" pitchFamily="34" charset="0"/>
                <a:cs typeface="Helvetica"/>
              </a:rPr>
              <a:t> development and support </a:t>
            </a:r>
            <a:endParaRPr lang="en-US" sz="2000">
              <a:latin typeface="Helvetica" panose="020B0604020202020204" pitchFamily="34" charset="0"/>
              <a:ea typeface="Aptos" panose="020B0004020202020204" pitchFamily="34" charset="0"/>
              <a:cs typeface="Helvetica" panose="020B0604020202020204" pitchFamily="34" charset="0"/>
            </a:endParaRPr>
          </a:p>
          <a:p>
            <a:r>
              <a:rPr lang="en-US" sz="2000">
                <a:latin typeface="Helvetica"/>
                <a:ea typeface="Aptos" panose="020B0004020202020204" pitchFamily="34" charset="0"/>
                <a:cs typeface="Helvetica"/>
              </a:rPr>
              <a:t>     big business</a:t>
            </a:r>
            <a:endParaRPr lang="en-US" sz="2000">
              <a:effectLst/>
              <a:latin typeface="Helvetica" panose="020B0604020202020204" pitchFamily="34" charset="0"/>
              <a:ea typeface="Aptos" panose="020B0004020202020204" pitchFamily="34" charset="0"/>
              <a:cs typeface="Helvetica" panose="020B0604020202020204" pitchFamily="34" charset="0"/>
            </a:endParaRPr>
          </a:p>
        </p:txBody>
      </p:sp>
      <p:pic>
        <p:nvPicPr>
          <p:cNvPr id="9" name="Picture 8" descr="A group of houses with people in the center&#10;&#10;Description automatically generated">
            <a:extLst>
              <a:ext uri="{FF2B5EF4-FFF2-40B4-BE49-F238E27FC236}">
                <a16:creationId xmlns:a16="http://schemas.microsoft.com/office/drawing/2014/main" id="{4093FD0A-E652-5911-964E-28183564E697}"/>
              </a:ext>
            </a:extLst>
          </p:cNvPr>
          <p:cNvPicPr>
            <a:picLocks noChangeAspect="1"/>
          </p:cNvPicPr>
          <p:nvPr/>
        </p:nvPicPr>
        <p:blipFill>
          <a:blip r:embed="rId2"/>
          <a:stretch>
            <a:fillRect/>
          </a:stretch>
        </p:blipFill>
        <p:spPr>
          <a:xfrm>
            <a:off x="2685534" y="1980168"/>
            <a:ext cx="1448832" cy="1448832"/>
          </a:xfrm>
          <a:prstGeom prst="rect">
            <a:avLst/>
          </a:prstGeom>
        </p:spPr>
      </p:pic>
      <p:sp>
        <p:nvSpPr>
          <p:cNvPr id="10" name="TextBox 9">
            <a:extLst>
              <a:ext uri="{FF2B5EF4-FFF2-40B4-BE49-F238E27FC236}">
                <a16:creationId xmlns:a16="http://schemas.microsoft.com/office/drawing/2014/main" id="{36B014F8-E1B1-6A6C-8375-52EB1B623D29}"/>
              </a:ext>
            </a:extLst>
          </p:cNvPr>
          <p:cNvSpPr txBox="1"/>
          <p:nvPr/>
        </p:nvSpPr>
        <p:spPr>
          <a:xfrm>
            <a:off x="268547" y="3861187"/>
            <a:ext cx="5480888" cy="2308324"/>
          </a:xfrm>
          <a:prstGeom prst="rect">
            <a:avLst/>
          </a:prstGeom>
          <a:noFill/>
        </p:spPr>
        <p:txBody>
          <a:bodyPr wrap="square" lIns="91440" tIns="45720" rIns="91440" bIns="45720" rtlCol="0" anchor="t">
            <a:spAutoFit/>
          </a:bodyPr>
          <a:lstStyle/>
          <a:p>
            <a:r>
              <a:rPr lang="en-US" sz="2400" b="0" i="1">
                <a:solidFill>
                  <a:schemeClr val="bg1"/>
                </a:solidFill>
                <a:effectLst/>
                <a:latin typeface="Helvetica"/>
                <a:cs typeface="Helvetica"/>
              </a:rPr>
              <a:t> ”Most people of color—a disproportionate share of African Americans, in particular—will continue to be renters unless meaningful policies address demographic shifts</a:t>
            </a:r>
            <a:r>
              <a:rPr lang="en-US" sz="2400" i="1">
                <a:solidFill>
                  <a:schemeClr val="bg1"/>
                </a:solidFill>
                <a:latin typeface="Helvetica"/>
                <a:cs typeface="Helvetica"/>
              </a:rPr>
              <a:t>.” </a:t>
            </a:r>
            <a:endParaRPr lang="en-US">
              <a:solidFill>
                <a:schemeClr val="bg1"/>
              </a:solidFill>
            </a:endParaRPr>
          </a:p>
          <a:p>
            <a:r>
              <a:rPr lang="en-US" sz="2400" i="1">
                <a:solidFill>
                  <a:schemeClr val="bg1"/>
                </a:solidFill>
                <a:latin typeface="Helvetica"/>
                <a:cs typeface="Helvetica"/>
              </a:rPr>
              <a:t>~NUL President &amp; CEO </a:t>
            </a:r>
            <a:r>
              <a:rPr lang="en-US" sz="2400" b="0" i="1">
                <a:solidFill>
                  <a:schemeClr val="bg1"/>
                </a:solidFill>
                <a:effectLst/>
                <a:latin typeface="Helvetica"/>
                <a:cs typeface="Helvetica"/>
              </a:rPr>
              <a:t>Marc Morial</a:t>
            </a:r>
            <a:endParaRPr lang="en-US">
              <a:solidFill>
                <a:schemeClr val="bg1"/>
              </a:solidFill>
            </a:endParaRPr>
          </a:p>
        </p:txBody>
      </p:sp>
    </p:spTree>
    <p:extLst>
      <p:ext uri="{BB962C8B-B14F-4D97-AF65-F5344CB8AC3E}">
        <p14:creationId xmlns:p14="http://schemas.microsoft.com/office/powerpoint/2010/main" val="719472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F4FC-80BC-9809-D7AD-CA2D74B077EA}"/>
              </a:ext>
            </a:extLst>
          </p:cNvPr>
          <p:cNvSpPr>
            <a:spLocks noGrp="1"/>
          </p:cNvSpPr>
          <p:nvPr>
            <p:ph type="title"/>
          </p:nvPr>
        </p:nvSpPr>
        <p:spPr/>
        <p:txBody>
          <a:bodyPr>
            <a:normAutofit/>
          </a:bodyPr>
          <a:lstStyle/>
          <a:p>
            <a:r>
              <a:rPr lang="en-US" sz="3200"/>
              <a:t>Health and Wellness</a:t>
            </a:r>
          </a:p>
        </p:txBody>
      </p:sp>
      <p:sp>
        <p:nvSpPr>
          <p:cNvPr id="3" name="Footer Placeholder 2">
            <a:extLst>
              <a:ext uri="{FF2B5EF4-FFF2-40B4-BE49-F238E27FC236}">
                <a16:creationId xmlns:a16="http://schemas.microsoft.com/office/drawing/2014/main" id="{C212C535-6621-AA0E-F7EE-97A2DC86B633}"/>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ADA80D7-91CC-90ED-F4B2-96004A2704D9}"/>
              </a:ext>
            </a:extLst>
          </p:cNvPr>
          <p:cNvSpPr>
            <a:spLocks noGrp="1"/>
          </p:cNvSpPr>
          <p:nvPr>
            <p:ph type="sldNum" sz="quarter" idx="12"/>
          </p:nvPr>
        </p:nvSpPr>
        <p:spPr/>
        <p:txBody>
          <a:bodyPr/>
          <a:lstStyle/>
          <a:p>
            <a:fld id="{CED42BD1-B6D5-F84D-B583-855B99579C6A}" type="slidenum">
              <a:rPr lang="en-US" smtClean="0"/>
              <a:pPr/>
              <a:t>21</a:t>
            </a:fld>
            <a:endParaRPr lang="en-US"/>
          </a:p>
        </p:txBody>
      </p:sp>
      <p:sp>
        <p:nvSpPr>
          <p:cNvPr id="5" name="TextBox 4">
            <a:extLst>
              <a:ext uri="{FF2B5EF4-FFF2-40B4-BE49-F238E27FC236}">
                <a16:creationId xmlns:a16="http://schemas.microsoft.com/office/drawing/2014/main" id="{9C82FBB4-7D49-8A72-7D8D-31F323CB522B}"/>
              </a:ext>
            </a:extLst>
          </p:cNvPr>
          <p:cNvSpPr txBox="1"/>
          <p:nvPr/>
        </p:nvSpPr>
        <p:spPr>
          <a:xfrm>
            <a:off x="6134100" y="1253405"/>
            <a:ext cx="5092700" cy="4939814"/>
          </a:xfrm>
          <a:prstGeom prst="rect">
            <a:avLst/>
          </a:prstGeom>
          <a:noFill/>
        </p:spPr>
        <p:txBody>
          <a:bodyPr wrap="square" lIns="91440" tIns="45720" rIns="91440" bIns="45720" rtlCol="0" anchor="t">
            <a:spAutoFit/>
          </a:bodyPr>
          <a:lstStyle/>
          <a:p>
            <a:r>
              <a:rPr lang="en-US" sz="2100">
                <a:latin typeface="Helvetica"/>
                <a:cs typeface="Helvetica"/>
              </a:rPr>
              <a:t>Project 2025 aims to fundamentally change healthcare </a:t>
            </a:r>
            <a:r>
              <a:rPr lang="en-US" sz="2100" b="1">
                <a:latin typeface="Helvetica"/>
                <a:cs typeface="Helvetica"/>
              </a:rPr>
              <a:t>access </a:t>
            </a:r>
            <a:r>
              <a:rPr lang="en-US" sz="2100">
                <a:latin typeface="Helvetica"/>
                <a:cs typeface="Helvetica"/>
              </a:rPr>
              <a:t>and</a:t>
            </a:r>
            <a:r>
              <a:rPr lang="en-US" sz="2100" b="1">
                <a:latin typeface="Helvetica"/>
                <a:cs typeface="Helvetica"/>
              </a:rPr>
              <a:t> affordability</a:t>
            </a:r>
            <a:r>
              <a:rPr lang="en-US" sz="2100">
                <a:latin typeface="Helvetica"/>
                <a:cs typeface="Helvetica"/>
              </a:rPr>
              <a:t> by: </a:t>
            </a:r>
            <a:endParaRPr lang="en-US"/>
          </a:p>
          <a:p>
            <a:pPr marL="342900" indent="-342900">
              <a:buFont typeface="Arial" panose="020B0604020202020204" pitchFamily="34" charset="0"/>
              <a:buChar char="•"/>
            </a:pPr>
            <a:r>
              <a:rPr lang="en-US" sz="2100">
                <a:effectLst/>
                <a:latin typeface="Helvetica"/>
                <a:ea typeface="Aptos" panose="020B0004020202020204" pitchFamily="34" charset="0"/>
                <a:cs typeface="Helvetica"/>
              </a:rPr>
              <a:t>Elimination of </a:t>
            </a:r>
            <a:r>
              <a:rPr lang="en-US" sz="2100" b="1">
                <a:latin typeface="Helvetica"/>
                <a:ea typeface="Aptos" panose="020B0004020202020204" pitchFamily="34" charset="0"/>
                <a:cs typeface="Helvetica"/>
              </a:rPr>
              <a:t>health</a:t>
            </a:r>
            <a:r>
              <a:rPr lang="en-US" sz="2100" b="1">
                <a:effectLst/>
                <a:latin typeface="Helvetica"/>
                <a:ea typeface="Aptos" panose="020B0004020202020204" pitchFamily="34" charset="0"/>
                <a:cs typeface="Helvetica"/>
              </a:rPr>
              <a:t> </a:t>
            </a:r>
            <a:r>
              <a:rPr lang="en-US" sz="2100" b="1">
                <a:latin typeface="Helvetica"/>
                <a:ea typeface="Aptos" panose="020B0004020202020204" pitchFamily="34" charset="0"/>
                <a:cs typeface="Helvetica"/>
              </a:rPr>
              <a:t>equity</a:t>
            </a:r>
            <a:r>
              <a:rPr lang="en-US" sz="2100" b="1">
                <a:effectLst/>
                <a:latin typeface="Helvetica"/>
                <a:ea typeface="Aptos" panose="020B0004020202020204" pitchFamily="34" charset="0"/>
                <a:cs typeface="Helvetica"/>
              </a:rPr>
              <a:t> </a:t>
            </a:r>
            <a:r>
              <a:rPr lang="en-US" sz="2100" b="1">
                <a:latin typeface="Helvetica"/>
                <a:ea typeface="Aptos" panose="020B0004020202020204" pitchFamily="34" charset="0"/>
                <a:cs typeface="Helvetica"/>
              </a:rPr>
              <a:t>programs</a:t>
            </a:r>
            <a:r>
              <a:rPr lang="en-US" sz="2100" b="1">
                <a:effectLst/>
                <a:latin typeface="Helvetica"/>
                <a:ea typeface="Aptos" panose="020B0004020202020204" pitchFamily="34" charset="0"/>
                <a:cs typeface="Helvetica"/>
              </a:rPr>
              <a:t> </a:t>
            </a:r>
            <a:r>
              <a:rPr lang="en-US" sz="2100">
                <a:effectLst/>
                <a:latin typeface="Helvetica"/>
                <a:ea typeface="Aptos" panose="020B0004020202020204" pitchFamily="34" charset="0"/>
                <a:cs typeface="Helvetica"/>
              </a:rPr>
              <a:t>through reduced federal funding</a:t>
            </a:r>
          </a:p>
          <a:p>
            <a:pPr marL="342900" indent="-342900">
              <a:buFont typeface="Arial" panose="020B0604020202020204" pitchFamily="34" charset="0"/>
              <a:buChar char="•"/>
            </a:pPr>
            <a:r>
              <a:rPr lang="en-US" sz="2100">
                <a:latin typeface="Helvetica"/>
                <a:ea typeface="Aptos" panose="020B0004020202020204" pitchFamily="34" charset="0"/>
                <a:cs typeface="Helvetica"/>
              </a:rPr>
              <a:t>Rolling back </a:t>
            </a:r>
            <a:r>
              <a:rPr lang="en-US" sz="2100" b="1">
                <a:latin typeface="Helvetica"/>
                <a:ea typeface="Aptos" panose="020B0004020202020204" pitchFamily="34" charset="0"/>
                <a:cs typeface="Helvetica"/>
              </a:rPr>
              <a:t>Medicaid, Medicare</a:t>
            </a:r>
            <a:r>
              <a:rPr lang="en-US" sz="2100">
                <a:latin typeface="Helvetica"/>
                <a:ea typeface="Aptos" panose="020B0004020202020204" pitchFamily="34" charset="0"/>
                <a:cs typeface="Helvetica"/>
              </a:rPr>
              <a:t> </a:t>
            </a:r>
            <a:r>
              <a:rPr lang="en-US" sz="2100" b="1">
                <a:latin typeface="Helvetica"/>
                <a:ea typeface="Aptos" panose="020B0004020202020204" pitchFamily="34" charset="0"/>
                <a:cs typeface="Helvetica"/>
              </a:rPr>
              <a:t>Affordable Care Act</a:t>
            </a:r>
            <a:r>
              <a:rPr lang="en-US" sz="2100">
                <a:latin typeface="Helvetica"/>
                <a:ea typeface="Aptos" panose="020B0004020202020204" pitchFamily="34" charset="0"/>
                <a:cs typeface="Helvetica"/>
              </a:rPr>
              <a:t> benefits</a:t>
            </a:r>
            <a:endParaRPr lang="en-US" sz="2100">
              <a:latin typeface="Helvetica" panose="020B0604020202020204" pitchFamily="34" charset="0"/>
              <a:ea typeface="Aptos" panose="020B0004020202020204" pitchFamily="34" charset="0"/>
              <a:cs typeface="Helvetica" panose="020B0604020202020204" pitchFamily="34" charset="0"/>
            </a:endParaRPr>
          </a:p>
          <a:p>
            <a:pPr marL="342900" indent="-342900">
              <a:buFont typeface="Arial" panose="020B0604020202020204" pitchFamily="34" charset="0"/>
              <a:buChar char="•"/>
            </a:pPr>
            <a:r>
              <a:rPr lang="en-US" sz="2100">
                <a:effectLst/>
                <a:latin typeface="Helvetica"/>
                <a:ea typeface="Aptos" panose="020B0004020202020204" pitchFamily="34" charset="0"/>
                <a:cs typeface="Helvetica"/>
              </a:rPr>
              <a:t>Priv</a:t>
            </a:r>
            <a:r>
              <a:rPr lang="en-US" sz="2100">
                <a:latin typeface="Helvetica"/>
                <a:ea typeface="Aptos" panose="020B0004020202020204" pitchFamily="34" charset="0"/>
                <a:cs typeface="Helvetica"/>
              </a:rPr>
              <a:t>atization of healthcare services</a:t>
            </a:r>
          </a:p>
          <a:p>
            <a:pPr marL="342900" indent="-342900">
              <a:buFont typeface="Arial" panose="020B0604020202020204" pitchFamily="34" charset="0"/>
              <a:buChar char="•"/>
            </a:pPr>
            <a:r>
              <a:rPr lang="en-US" sz="2100" b="1">
                <a:latin typeface="Helvetica"/>
                <a:ea typeface="Aptos" panose="020B0004020202020204" pitchFamily="34" charset="0"/>
                <a:cs typeface="Helvetica"/>
              </a:rPr>
              <a:t>Limiting</a:t>
            </a:r>
            <a:r>
              <a:rPr lang="en-US" sz="2100" b="1">
                <a:effectLst/>
                <a:latin typeface="Helvetica"/>
                <a:ea typeface="Aptos" panose="020B0004020202020204" pitchFamily="34" charset="0"/>
                <a:cs typeface="Helvetica"/>
              </a:rPr>
              <a:t> </a:t>
            </a:r>
            <a:r>
              <a:rPr lang="en-US" sz="2100" b="1">
                <a:latin typeface="Helvetica"/>
                <a:ea typeface="Aptos" panose="020B0004020202020204" pitchFamily="34" charset="0"/>
                <a:cs typeface="Helvetica"/>
              </a:rPr>
              <a:t>access</a:t>
            </a:r>
            <a:r>
              <a:rPr lang="en-US" sz="2100">
                <a:effectLst/>
                <a:latin typeface="Helvetica"/>
                <a:ea typeface="Aptos" panose="020B0004020202020204" pitchFamily="34" charset="0"/>
                <a:cs typeface="Helvetica"/>
              </a:rPr>
              <a:t> to STD </a:t>
            </a:r>
            <a:r>
              <a:rPr lang="en-US" sz="2100">
                <a:latin typeface="Helvetica"/>
                <a:ea typeface="Aptos" panose="020B0004020202020204" pitchFamily="34" charset="0"/>
                <a:cs typeface="Helvetica"/>
              </a:rPr>
              <a:t>testing</a:t>
            </a:r>
            <a:r>
              <a:rPr lang="en-US" sz="2100">
                <a:effectLst/>
                <a:latin typeface="Helvetica"/>
                <a:ea typeface="Aptos" panose="020B0004020202020204" pitchFamily="34" charset="0"/>
                <a:cs typeface="Helvetica"/>
              </a:rPr>
              <a:t>, IVF </a:t>
            </a:r>
            <a:r>
              <a:rPr lang="en-US" sz="2100">
                <a:latin typeface="Helvetica"/>
                <a:ea typeface="Aptos" panose="020B0004020202020204" pitchFamily="34" charset="0"/>
                <a:cs typeface="Helvetica"/>
              </a:rPr>
              <a:t>programs</a:t>
            </a:r>
            <a:r>
              <a:rPr lang="en-US" sz="2100">
                <a:effectLst/>
                <a:latin typeface="Helvetica"/>
                <a:ea typeface="Aptos" panose="020B0004020202020204" pitchFamily="34" charset="0"/>
                <a:cs typeface="Helvetica"/>
              </a:rPr>
              <a:t>, and contraception</a:t>
            </a:r>
          </a:p>
          <a:p>
            <a:pPr marL="342900" indent="-342900">
              <a:buFont typeface="Arial" panose="020B0604020202020204" pitchFamily="34" charset="0"/>
              <a:buChar char="•"/>
            </a:pPr>
            <a:r>
              <a:rPr lang="en-US" sz="2100" b="1">
                <a:latin typeface="Helvetica"/>
                <a:ea typeface="Aptos" panose="020B0004020202020204" pitchFamily="34" charset="0"/>
                <a:cs typeface="Helvetica"/>
              </a:rPr>
              <a:t>Reducing reproductive options </a:t>
            </a:r>
            <a:r>
              <a:rPr lang="en-US" sz="2100">
                <a:latin typeface="Helvetica"/>
                <a:ea typeface="Aptos" panose="020B0004020202020204" pitchFamily="34" charset="0"/>
                <a:cs typeface="Helvetica"/>
              </a:rPr>
              <a:t>through nationwide abortion bans</a:t>
            </a:r>
          </a:p>
          <a:p>
            <a:pPr marL="342900" indent="-342900">
              <a:buFont typeface="Arial" panose="020B0604020202020204" pitchFamily="34" charset="0"/>
              <a:buChar char="•"/>
            </a:pPr>
            <a:r>
              <a:rPr lang="en-US" sz="2100">
                <a:latin typeface="Helvetica"/>
                <a:ea typeface="Aptos" panose="020B0004020202020204" pitchFamily="34" charset="0"/>
                <a:cs typeface="Helvetica"/>
              </a:rPr>
              <a:t>Eliminating </a:t>
            </a:r>
            <a:r>
              <a:rPr lang="en-US" sz="2100" b="1">
                <a:latin typeface="Helvetica"/>
                <a:ea typeface="Aptos" panose="020B0004020202020204" pitchFamily="34" charset="0"/>
                <a:cs typeface="Helvetica"/>
              </a:rPr>
              <a:t>LGBTQ+ health protections</a:t>
            </a:r>
          </a:p>
        </p:txBody>
      </p:sp>
      <p:pic>
        <p:nvPicPr>
          <p:cNvPr id="7" name="Picture 6" descr="A red outline of hands holding a cross&#10;&#10;Description automatically generated">
            <a:extLst>
              <a:ext uri="{FF2B5EF4-FFF2-40B4-BE49-F238E27FC236}">
                <a16:creationId xmlns:a16="http://schemas.microsoft.com/office/drawing/2014/main" id="{54B7FD79-7DA1-EF9E-A2A8-4BACD07043C6}"/>
              </a:ext>
            </a:extLst>
          </p:cNvPr>
          <p:cNvPicPr>
            <a:picLocks noChangeAspect="1"/>
          </p:cNvPicPr>
          <p:nvPr/>
        </p:nvPicPr>
        <p:blipFill>
          <a:blip r:embed="rId3"/>
          <a:stretch>
            <a:fillRect/>
          </a:stretch>
        </p:blipFill>
        <p:spPr>
          <a:xfrm>
            <a:off x="3162300" y="1925152"/>
            <a:ext cx="1598621" cy="1598621"/>
          </a:xfrm>
          <a:prstGeom prst="rect">
            <a:avLst/>
          </a:prstGeom>
        </p:spPr>
      </p:pic>
      <p:sp>
        <p:nvSpPr>
          <p:cNvPr id="8" name="TextBox 7">
            <a:extLst>
              <a:ext uri="{FF2B5EF4-FFF2-40B4-BE49-F238E27FC236}">
                <a16:creationId xmlns:a16="http://schemas.microsoft.com/office/drawing/2014/main" id="{5FE4E428-D60D-EAB6-23E1-7222362935DB}"/>
              </a:ext>
            </a:extLst>
          </p:cNvPr>
          <p:cNvSpPr txBox="1"/>
          <p:nvPr/>
        </p:nvSpPr>
        <p:spPr>
          <a:xfrm>
            <a:off x="354811" y="4177456"/>
            <a:ext cx="5092700" cy="1569660"/>
          </a:xfrm>
          <a:prstGeom prst="rect">
            <a:avLst/>
          </a:prstGeom>
          <a:noFill/>
        </p:spPr>
        <p:txBody>
          <a:bodyPr wrap="square" lIns="91440" tIns="45720" rIns="91440" bIns="45720" rtlCol="0" anchor="t">
            <a:spAutoFit/>
          </a:bodyPr>
          <a:lstStyle/>
          <a:p>
            <a:r>
              <a:rPr lang="en-US" sz="2400" b="0" i="1">
                <a:solidFill>
                  <a:schemeClr val="bg1"/>
                </a:solidFill>
                <a:effectLst/>
                <a:latin typeface="Helvetica"/>
                <a:cs typeface="Helvetica"/>
              </a:rPr>
              <a:t> ”In the wealthiest nation on Earth, no illness or accident should lead to any family’s financial ruin.”</a:t>
            </a:r>
          </a:p>
          <a:p>
            <a:r>
              <a:rPr lang="en-US" sz="2400" i="1">
                <a:solidFill>
                  <a:schemeClr val="bg1"/>
                </a:solidFill>
                <a:latin typeface="Helvetica"/>
                <a:cs typeface="Helvetica"/>
              </a:rPr>
              <a:t> </a:t>
            </a:r>
            <a:r>
              <a:rPr lang="en-US" sz="2400" b="0" i="1">
                <a:solidFill>
                  <a:schemeClr val="bg1"/>
                </a:solidFill>
                <a:effectLst/>
                <a:latin typeface="Helvetica"/>
                <a:cs typeface="Helvetica"/>
              </a:rPr>
              <a:t>~ </a:t>
            </a:r>
            <a:r>
              <a:rPr lang="en-US" sz="2400" i="1">
                <a:solidFill>
                  <a:schemeClr val="bg1"/>
                </a:solidFill>
                <a:latin typeface="Helvetica"/>
                <a:cs typeface="Helvetica"/>
              </a:rPr>
              <a:t>Former President Barack </a:t>
            </a:r>
            <a:r>
              <a:rPr lang="en-US" sz="2400" b="0" i="1">
                <a:solidFill>
                  <a:schemeClr val="bg1"/>
                </a:solidFill>
                <a:effectLst/>
                <a:latin typeface="Helvetica"/>
                <a:cs typeface="Helvetica"/>
              </a:rPr>
              <a:t>Obama</a:t>
            </a:r>
            <a:r>
              <a:rPr lang="en-US" sz="2400" i="1">
                <a:solidFill>
                  <a:schemeClr val="bg1"/>
                </a:solidFill>
                <a:latin typeface="Helvetica"/>
                <a:cs typeface="Helvetica"/>
              </a:rPr>
              <a:t> </a:t>
            </a:r>
            <a:endParaRPr lang="en-US" sz="2400" i="1">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44969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739FB-F3E0-DCA0-EE22-CD9007B9D22B}"/>
              </a:ext>
            </a:extLst>
          </p:cNvPr>
          <p:cNvSpPr>
            <a:spLocks noGrp="1"/>
          </p:cNvSpPr>
          <p:nvPr>
            <p:ph type="title"/>
          </p:nvPr>
        </p:nvSpPr>
        <p:spPr>
          <a:xfrm>
            <a:off x="700177" y="326367"/>
            <a:ext cx="11090694" cy="708420"/>
          </a:xfrm>
        </p:spPr>
        <p:txBody>
          <a:bodyPr>
            <a:normAutofit fontScale="90000"/>
          </a:bodyPr>
          <a:lstStyle/>
          <a:p>
            <a:pPr algn="ctr"/>
            <a:r>
              <a:rPr lang="en-US">
                <a:latin typeface="Helvetica"/>
                <a:cs typeface="Helvetica"/>
              </a:rPr>
              <a:t>HOW WILL PROJECT 2025 AFFECT YOUR EVERYDAY LIFE?</a:t>
            </a:r>
            <a:endParaRPr lang="en-US"/>
          </a:p>
        </p:txBody>
      </p:sp>
      <p:sp>
        <p:nvSpPr>
          <p:cNvPr id="4" name="Footer Placeholder 3">
            <a:extLst>
              <a:ext uri="{FF2B5EF4-FFF2-40B4-BE49-F238E27FC236}">
                <a16:creationId xmlns:a16="http://schemas.microsoft.com/office/drawing/2014/main" id="{56E0C866-B4B6-CFAA-D5B4-FD9D2A780839}"/>
              </a:ext>
            </a:extLst>
          </p:cNvPr>
          <p:cNvSpPr>
            <a:spLocks noGrp="1"/>
          </p:cNvSpPr>
          <p:nvPr>
            <p:ph type="ftr" sz="quarter" idx="11"/>
          </p:nvPr>
        </p:nvSpPr>
        <p:spPr/>
        <p:txBody>
          <a:bodyPr/>
          <a:lstStyle/>
          <a:p>
            <a:r>
              <a:rPr lang="en-US"/>
              <a:t>National Urban League </a:t>
            </a:r>
            <a:r>
              <a:rPr lang="en-US" b="0"/>
              <a:t>Washington Bureau</a:t>
            </a:r>
          </a:p>
        </p:txBody>
      </p:sp>
      <p:sp>
        <p:nvSpPr>
          <p:cNvPr id="5" name="Slide Number Placeholder 4">
            <a:extLst>
              <a:ext uri="{FF2B5EF4-FFF2-40B4-BE49-F238E27FC236}">
                <a16:creationId xmlns:a16="http://schemas.microsoft.com/office/drawing/2014/main" id="{A9ECB07C-0699-736F-B676-2763EB278C12}"/>
              </a:ext>
            </a:extLst>
          </p:cNvPr>
          <p:cNvSpPr>
            <a:spLocks noGrp="1"/>
          </p:cNvSpPr>
          <p:nvPr>
            <p:ph type="sldNum" sz="quarter" idx="12"/>
          </p:nvPr>
        </p:nvSpPr>
        <p:spPr/>
        <p:txBody>
          <a:bodyPr/>
          <a:lstStyle/>
          <a:p>
            <a:fld id="{CED42BD1-B6D5-F84D-B583-855B99579C6A}" type="slidenum">
              <a:rPr lang="en-US" smtClean="0"/>
              <a:pPr/>
              <a:t>22</a:t>
            </a:fld>
            <a:endParaRPr lang="en-US"/>
          </a:p>
        </p:txBody>
      </p:sp>
      <p:sp>
        <p:nvSpPr>
          <p:cNvPr id="6" name="Rectangle 5">
            <a:extLst>
              <a:ext uri="{FF2B5EF4-FFF2-40B4-BE49-F238E27FC236}">
                <a16:creationId xmlns:a16="http://schemas.microsoft.com/office/drawing/2014/main" id="{1A72D2BB-D989-2C63-E829-886D8D730936}"/>
              </a:ext>
            </a:extLst>
          </p:cNvPr>
          <p:cNvSpPr/>
          <p:nvPr/>
        </p:nvSpPr>
        <p:spPr>
          <a:xfrm>
            <a:off x="589347" y="2319051"/>
            <a:ext cx="2576111" cy="3833870"/>
          </a:xfrm>
          <a:prstGeom prst="rect">
            <a:avLst/>
          </a:prstGeom>
          <a:ln>
            <a:solidFill>
              <a:srgbClr val="B726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B823A19-85AD-2502-A79A-76A5490CDEB1}"/>
              </a:ext>
            </a:extLst>
          </p:cNvPr>
          <p:cNvSpPr/>
          <p:nvPr/>
        </p:nvSpPr>
        <p:spPr>
          <a:xfrm>
            <a:off x="3518360" y="2319051"/>
            <a:ext cx="2609567"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6D349A-A7F8-ACEE-37DC-64F24D2DA5C9}"/>
              </a:ext>
            </a:extLst>
          </p:cNvPr>
          <p:cNvSpPr/>
          <p:nvPr/>
        </p:nvSpPr>
        <p:spPr>
          <a:xfrm>
            <a:off x="6339802" y="2319051"/>
            <a:ext cx="2609567"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F76E15-684D-EFD4-FD5B-9561B9AC0B8F}"/>
              </a:ext>
            </a:extLst>
          </p:cNvPr>
          <p:cNvSpPr/>
          <p:nvPr/>
        </p:nvSpPr>
        <p:spPr>
          <a:xfrm>
            <a:off x="9168227" y="2317162"/>
            <a:ext cx="2609566"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AA61CB8-DDD4-1880-9539-9ADBCD326B01}"/>
              </a:ext>
            </a:extLst>
          </p:cNvPr>
          <p:cNvSpPr/>
          <p:nvPr/>
        </p:nvSpPr>
        <p:spPr>
          <a:xfrm>
            <a:off x="1447283" y="1936229"/>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4" name="Rectangle 13">
            <a:extLst>
              <a:ext uri="{FF2B5EF4-FFF2-40B4-BE49-F238E27FC236}">
                <a16:creationId xmlns:a16="http://schemas.microsoft.com/office/drawing/2014/main" id="{E3E913B6-23F9-D5BA-A711-B64192F8BFA7}"/>
              </a:ext>
            </a:extLst>
          </p:cNvPr>
          <p:cNvSpPr/>
          <p:nvPr/>
        </p:nvSpPr>
        <p:spPr>
          <a:xfrm>
            <a:off x="4365403" y="1936229"/>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5" name="Rectangle 14">
            <a:extLst>
              <a:ext uri="{FF2B5EF4-FFF2-40B4-BE49-F238E27FC236}">
                <a16:creationId xmlns:a16="http://schemas.microsoft.com/office/drawing/2014/main" id="{FFA0350A-950A-A7C4-CE0A-1F00DA9C04FA}"/>
              </a:ext>
            </a:extLst>
          </p:cNvPr>
          <p:cNvSpPr/>
          <p:nvPr/>
        </p:nvSpPr>
        <p:spPr>
          <a:xfrm>
            <a:off x="7218773" y="1961625"/>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6" name="Rectangle 15">
            <a:extLst>
              <a:ext uri="{FF2B5EF4-FFF2-40B4-BE49-F238E27FC236}">
                <a16:creationId xmlns:a16="http://schemas.microsoft.com/office/drawing/2014/main" id="{C0567198-3E98-174C-FB58-F3770FBAD180}"/>
              </a:ext>
            </a:extLst>
          </p:cNvPr>
          <p:cNvSpPr/>
          <p:nvPr/>
        </p:nvSpPr>
        <p:spPr>
          <a:xfrm>
            <a:off x="10089530" y="1907803"/>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7" name="TextBox 16">
            <a:extLst>
              <a:ext uri="{FF2B5EF4-FFF2-40B4-BE49-F238E27FC236}">
                <a16:creationId xmlns:a16="http://schemas.microsoft.com/office/drawing/2014/main" id="{7FAAFFB4-CA40-1764-2732-B531D7765D85}"/>
              </a:ext>
            </a:extLst>
          </p:cNvPr>
          <p:cNvSpPr txBox="1"/>
          <p:nvPr/>
        </p:nvSpPr>
        <p:spPr>
          <a:xfrm>
            <a:off x="738524" y="2689489"/>
            <a:ext cx="2311478" cy="400110"/>
          </a:xfrm>
          <a:prstGeom prst="rect">
            <a:avLst/>
          </a:prstGeom>
          <a:noFill/>
        </p:spPr>
        <p:txBody>
          <a:bodyPr wrap="square" lIns="91440" tIns="45720" rIns="91440" bIns="45720" rtlCol="0" anchor="t">
            <a:spAutoFit/>
          </a:bodyPr>
          <a:lstStyle/>
          <a:p>
            <a:pPr algn="ctr"/>
            <a:r>
              <a:rPr lang="en-US" sz="2000" b="1" u="sng">
                <a:solidFill>
                  <a:schemeClr val="bg1"/>
                </a:solidFill>
                <a:latin typeface="Helvetica"/>
                <a:cs typeface="Helvetica"/>
              </a:rPr>
              <a:t>Women</a:t>
            </a:r>
            <a:endParaRPr lang="en-US" sz="2000" b="1" u="sng">
              <a:solidFill>
                <a:schemeClr val="bg1"/>
              </a:solidFill>
              <a:latin typeface="Helvetica" panose="020B0604020202020204" pitchFamily="34" charset="0"/>
              <a:cs typeface="Helvetica" panose="020B0604020202020204" pitchFamily="34" charset="0"/>
            </a:endParaRPr>
          </a:p>
        </p:txBody>
      </p:sp>
      <p:sp>
        <p:nvSpPr>
          <p:cNvPr id="19" name="TextBox 18">
            <a:extLst>
              <a:ext uri="{FF2B5EF4-FFF2-40B4-BE49-F238E27FC236}">
                <a16:creationId xmlns:a16="http://schemas.microsoft.com/office/drawing/2014/main" id="{D5FCC3C5-8C3B-E8B8-53D0-F9AE81A13B4A}"/>
              </a:ext>
            </a:extLst>
          </p:cNvPr>
          <p:cNvSpPr txBox="1"/>
          <p:nvPr/>
        </p:nvSpPr>
        <p:spPr>
          <a:xfrm>
            <a:off x="3856780" y="2699162"/>
            <a:ext cx="1872867" cy="707886"/>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Communities Of Color</a:t>
            </a:r>
          </a:p>
        </p:txBody>
      </p:sp>
      <p:sp>
        <p:nvSpPr>
          <p:cNvPr id="20" name="TextBox 19">
            <a:extLst>
              <a:ext uri="{FF2B5EF4-FFF2-40B4-BE49-F238E27FC236}">
                <a16:creationId xmlns:a16="http://schemas.microsoft.com/office/drawing/2014/main" id="{D0DFB2DE-081D-0037-D28A-7DE207FCFC51}"/>
              </a:ext>
            </a:extLst>
          </p:cNvPr>
          <p:cNvSpPr txBox="1"/>
          <p:nvPr/>
        </p:nvSpPr>
        <p:spPr>
          <a:xfrm>
            <a:off x="6718734" y="2700073"/>
            <a:ext cx="1872867" cy="400110"/>
          </a:xfrm>
          <a:prstGeom prst="rect">
            <a:avLst/>
          </a:prstGeom>
          <a:noFill/>
        </p:spPr>
        <p:txBody>
          <a:bodyPr wrap="square" lIns="91440" tIns="45720" rIns="91440" bIns="45720" rtlCol="0" anchor="t">
            <a:spAutoFit/>
          </a:bodyPr>
          <a:lstStyle/>
          <a:p>
            <a:pPr algn="ctr"/>
            <a:r>
              <a:rPr lang="en-US" sz="2000" b="1" u="sng">
                <a:solidFill>
                  <a:schemeClr val="bg1"/>
                </a:solidFill>
                <a:latin typeface="Helvetica"/>
                <a:cs typeface="Helvetica"/>
              </a:rPr>
              <a:t>Immigrants</a:t>
            </a:r>
            <a:endParaRPr lang="en-US" sz="2000" b="1" u="sng">
              <a:solidFill>
                <a:schemeClr val="bg1"/>
              </a:solidFill>
              <a:latin typeface="Helvetica" panose="020B0604020202020204" pitchFamily="34" charset="0"/>
              <a:cs typeface="Helvetica" panose="020B0604020202020204" pitchFamily="34" charset="0"/>
            </a:endParaRPr>
          </a:p>
        </p:txBody>
      </p:sp>
      <p:sp>
        <p:nvSpPr>
          <p:cNvPr id="21" name="TextBox 20">
            <a:extLst>
              <a:ext uri="{FF2B5EF4-FFF2-40B4-BE49-F238E27FC236}">
                <a16:creationId xmlns:a16="http://schemas.microsoft.com/office/drawing/2014/main" id="{E802E2B1-BFFD-937D-463A-9B0C5D60B14C}"/>
              </a:ext>
            </a:extLst>
          </p:cNvPr>
          <p:cNvSpPr txBox="1"/>
          <p:nvPr/>
        </p:nvSpPr>
        <p:spPr>
          <a:xfrm>
            <a:off x="9074194" y="2719699"/>
            <a:ext cx="2805659" cy="400110"/>
          </a:xfrm>
          <a:prstGeom prst="rect">
            <a:avLst/>
          </a:prstGeom>
          <a:noFill/>
        </p:spPr>
        <p:txBody>
          <a:bodyPr wrap="square" lIns="91440" tIns="45720" rIns="91440" bIns="45720" rtlCol="0" anchor="t">
            <a:spAutoFit/>
          </a:bodyPr>
          <a:lstStyle/>
          <a:p>
            <a:pPr algn="ctr"/>
            <a:r>
              <a:rPr lang="en-US" sz="2000" b="1" u="sng">
                <a:solidFill>
                  <a:schemeClr val="bg1"/>
                </a:solidFill>
                <a:latin typeface="Helvetica"/>
                <a:cs typeface="Helvetica"/>
              </a:rPr>
              <a:t>LGBTQ+ Community</a:t>
            </a:r>
            <a:endParaRPr lang="en-US" sz="2000" b="1" u="sng">
              <a:solidFill>
                <a:schemeClr val="bg1"/>
              </a:solidFill>
              <a:latin typeface="Helvetica" panose="020B0604020202020204" pitchFamily="34" charset="0"/>
              <a:cs typeface="Helvetica" panose="020B0604020202020204" pitchFamily="34" charset="0"/>
            </a:endParaRPr>
          </a:p>
        </p:txBody>
      </p:sp>
      <p:sp>
        <p:nvSpPr>
          <p:cNvPr id="22" name="TextBox 21">
            <a:extLst>
              <a:ext uri="{FF2B5EF4-FFF2-40B4-BE49-F238E27FC236}">
                <a16:creationId xmlns:a16="http://schemas.microsoft.com/office/drawing/2014/main" id="{148A4F10-2C8E-436A-585B-39F12732670C}"/>
              </a:ext>
            </a:extLst>
          </p:cNvPr>
          <p:cNvSpPr txBox="1"/>
          <p:nvPr/>
        </p:nvSpPr>
        <p:spPr>
          <a:xfrm>
            <a:off x="656885" y="3359147"/>
            <a:ext cx="2437547" cy="2796599"/>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Little to </a:t>
            </a:r>
            <a:r>
              <a:rPr lang="en-US" sz="1400" b="1" kern="100">
                <a:solidFill>
                  <a:schemeClr val="bg1"/>
                </a:solidFill>
                <a:latin typeface="Helvetica"/>
                <a:ea typeface="Aptos" panose="020B0004020202020204" pitchFamily="34" charset="0"/>
                <a:cs typeface="Helvetica"/>
              </a:rPr>
              <a:t>no right </a:t>
            </a:r>
            <a:r>
              <a:rPr lang="en-US" sz="1400" kern="100">
                <a:solidFill>
                  <a:schemeClr val="bg1"/>
                </a:solidFill>
                <a:latin typeface="Helvetica"/>
                <a:ea typeface="Aptos" panose="020B0004020202020204" pitchFamily="34" charset="0"/>
                <a:cs typeface="Helvetica"/>
              </a:rPr>
              <a:t>over to their bodies, specifically </a:t>
            </a:r>
            <a:r>
              <a:rPr lang="en-US" sz="1400" b="1" kern="100">
                <a:solidFill>
                  <a:schemeClr val="bg1"/>
                </a:solidFill>
                <a:latin typeface="Helvetica"/>
                <a:ea typeface="Aptos" panose="020B0004020202020204" pitchFamily="34" charset="0"/>
                <a:cs typeface="Helvetica"/>
              </a:rPr>
              <a:t>reproductive health</a:t>
            </a:r>
          </a:p>
          <a:p>
            <a:pPr marL="742950" lvl="1"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There will be </a:t>
            </a:r>
            <a:r>
              <a:rPr lang="en-US" sz="1400" b="1" kern="100">
                <a:solidFill>
                  <a:schemeClr val="bg1"/>
                </a:solidFill>
                <a:latin typeface="Helvetica"/>
                <a:ea typeface="Aptos" panose="020B0004020202020204" pitchFamily="34" charset="0"/>
                <a:cs typeface="Helvetica"/>
              </a:rPr>
              <a:t>no right to choose</a:t>
            </a:r>
            <a:r>
              <a:rPr lang="en-US" sz="1400" kern="100">
                <a:solidFill>
                  <a:schemeClr val="bg1"/>
                </a:solidFill>
                <a:latin typeface="Helvetica"/>
                <a:ea typeface="Aptos" panose="020B0004020202020204" pitchFamily="34" charset="0"/>
                <a:cs typeface="Helvetica"/>
              </a:rPr>
              <a:t>, with nationwide abortion restrictions</a:t>
            </a:r>
          </a:p>
          <a:p>
            <a:pPr marL="742950" lvl="1"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No options for </a:t>
            </a:r>
            <a:r>
              <a:rPr lang="en-US" sz="1400" b="1" kern="100">
                <a:solidFill>
                  <a:schemeClr val="bg1"/>
                </a:solidFill>
                <a:latin typeface="Helvetica"/>
                <a:ea typeface="Aptos" panose="020B0004020202020204" pitchFamily="34" charset="0"/>
                <a:cs typeface="Helvetica"/>
              </a:rPr>
              <a:t>IVF</a:t>
            </a:r>
            <a:r>
              <a:rPr lang="en-US" sz="1400" kern="100">
                <a:solidFill>
                  <a:schemeClr val="bg1"/>
                </a:solidFill>
                <a:latin typeface="Helvetica"/>
                <a:ea typeface="Aptos" panose="020B0004020202020204" pitchFamily="34" charset="0"/>
                <a:cs typeface="Helvetica"/>
              </a:rPr>
              <a:t> </a:t>
            </a:r>
            <a:endPar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 typeface="Arial" panose="020B0604020202020204" pitchFamily="34" charset="0"/>
              <a:buChar char="•"/>
            </a:pPr>
            <a:r>
              <a:rPr lang="en-US" sz="1400" kern="100">
                <a:solidFill>
                  <a:schemeClr val="bg1"/>
                </a:solidFill>
                <a:effectLst/>
                <a:latin typeface="Helvetica"/>
                <a:ea typeface="Aptos" panose="020B0004020202020204" pitchFamily="34" charset="0"/>
                <a:cs typeface="Helvetica"/>
              </a:rPr>
              <a:t>Less</a:t>
            </a:r>
            <a:r>
              <a:rPr lang="en-US" sz="1400" kern="100">
                <a:solidFill>
                  <a:schemeClr val="bg1"/>
                </a:solidFill>
                <a:latin typeface="Helvetica"/>
                <a:ea typeface="Aptos" panose="020B0004020202020204" pitchFamily="34" charset="0"/>
                <a:cs typeface="Helvetica"/>
              </a:rPr>
              <a:t> </a:t>
            </a:r>
            <a:r>
              <a:rPr lang="en-US" sz="1400" b="1" kern="100">
                <a:solidFill>
                  <a:schemeClr val="bg1"/>
                </a:solidFill>
                <a:latin typeface="Helvetica"/>
                <a:ea typeface="Aptos" panose="020B0004020202020204" pitchFamily="34" charset="0"/>
                <a:cs typeface="Helvetica"/>
              </a:rPr>
              <a:t>workplace</a:t>
            </a:r>
            <a:r>
              <a:rPr lang="en-US" sz="1400" b="1" kern="100">
                <a:solidFill>
                  <a:schemeClr val="bg1"/>
                </a:solidFill>
                <a:effectLst/>
                <a:latin typeface="Helvetica"/>
                <a:ea typeface="Aptos" panose="020B0004020202020204" pitchFamily="34" charset="0"/>
                <a:cs typeface="Helvetica"/>
              </a:rPr>
              <a:t> </a:t>
            </a:r>
            <a:r>
              <a:rPr lang="en-US" sz="1400" kern="100">
                <a:solidFill>
                  <a:schemeClr val="bg1"/>
                </a:solidFill>
                <a:latin typeface="Helvetica"/>
                <a:ea typeface="Aptos" panose="020B0004020202020204" pitchFamily="34" charset="0"/>
                <a:cs typeface="Helvetica"/>
              </a:rPr>
              <a:t>and </a:t>
            </a:r>
            <a:r>
              <a:rPr lang="en-US" sz="1400" b="1" kern="100">
                <a:solidFill>
                  <a:schemeClr val="bg1"/>
                </a:solidFill>
                <a:latin typeface="Helvetica"/>
                <a:ea typeface="Aptos" panose="020B0004020202020204" pitchFamily="34" charset="0"/>
                <a:cs typeface="Helvetica"/>
              </a:rPr>
              <a:t>educational</a:t>
            </a:r>
            <a:r>
              <a:rPr lang="en-US" sz="1400" kern="100">
                <a:solidFill>
                  <a:schemeClr val="bg1"/>
                </a:solidFill>
                <a:latin typeface="Helvetica"/>
                <a:ea typeface="Aptos" panose="020B0004020202020204" pitchFamily="34" charset="0"/>
                <a:cs typeface="Helvetica"/>
              </a:rPr>
              <a:t> equity</a:t>
            </a:r>
            <a:endParaRPr lang="en-US" sz="1400" kern="100">
              <a:solidFill>
                <a:schemeClr val="bg1"/>
              </a:solidFill>
              <a:effectLst/>
              <a:latin typeface="Helvetica"/>
              <a:ea typeface="Aptos" panose="020B0004020202020204" pitchFamily="34" charset="0"/>
              <a:cs typeface="Helvetica"/>
            </a:endParaRPr>
          </a:p>
        </p:txBody>
      </p:sp>
      <p:sp>
        <p:nvSpPr>
          <p:cNvPr id="23" name="TextBox 22">
            <a:extLst>
              <a:ext uri="{FF2B5EF4-FFF2-40B4-BE49-F238E27FC236}">
                <a16:creationId xmlns:a16="http://schemas.microsoft.com/office/drawing/2014/main" id="{5D1CE703-EBCF-196B-0B0E-E06358E2C3E4}"/>
              </a:ext>
            </a:extLst>
          </p:cNvPr>
          <p:cNvSpPr txBox="1"/>
          <p:nvPr/>
        </p:nvSpPr>
        <p:spPr>
          <a:xfrm>
            <a:off x="3523539" y="3355899"/>
            <a:ext cx="2604211" cy="3539880"/>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Targeted by the </a:t>
            </a:r>
            <a:r>
              <a:rPr lang="en-US" sz="1400" b="1" kern="100">
                <a:solidFill>
                  <a:schemeClr val="bg1"/>
                </a:solidFill>
                <a:latin typeface="Helvetica"/>
                <a:ea typeface="Aptos" panose="020B0004020202020204" pitchFamily="34" charset="0"/>
                <a:cs typeface="Helvetica"/>
              </a:rPr>
              <a:t>removal of DEI</a:t>
            </a:r>
            <a:r>
              <a:rPr lang="en-US" sz="1400" kern="100">
                <a:solidFill>
                  <a:schemeClr val="bg1"/>
                </a:solidFill>
                <a:latin typeface="Helvetica"/>
                <a:ea typeface="Aptos" panose="020B0004020202020204" pitchFamily="34" charset="0"/>
                <a:cs typeface="Helvetica"/>
              </a:rPr>
              <a:t> in the workplace and </a:t>
            </a:r>
            <a:r>
              <a:rPr lang="en-US" sz="1400" b="1" kern="100">
                <a:solidFill>
                  <a:schemeClr val="bg1"/>
                </a:solidFill>
                <a:latin typeface="Helvetica"/>
                <a:ea typeface="Aptos" panose="020B0004020202020204" pitchFamily="34" charset="0"/>
                <a:cs typeface="Helvetica"/>
              </a:rPr>
              <a:t>education system</a:t>
            </a:r>
          </a:p>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Widening of </a:t>
            </a:r>
            <a:r>
              <a:rPr lang="en-US" sz="1400" b="1" kern="100">
                <a:solidFill>
                  <a:schemeClr val="bg1"/>
                </a:solidFill>
                <a:latin typeface="Helvetica"/>
                <a:ea typeface="Aptos" panose="020B0004020202020204" pitchFamily="34" charset="0"/>
                <a:cs typeface="Helvetica"/>
              </a:rPr>
              <a:t>health disparities</a:t>
            </a:r>
          </a:p>
          <a:p>
            <a:pPr marL="285750" indent="-285750">
              <a:lnSpc>
                <a:spcPct val="114999"/>
              </a:lnSpc>
              <a:buFont typeface="Arial" panose="020B0604020202020204" pitchFamily="34" charset="0"/>
              <a:buChar char="•"/>
            </a:pPr>
            <a:r>
              <a:rPr lang="en-US" sz="1400" b="1" kern="100">
                <a:solidFill>
                  <a:schemeClr val="bg1"/>
                </a:solidFill>
                <a:latin typeface="Helvetica"/>
                <a:ea typeface="Aptos" panose="020B0004020202020204" pitchFamily="34" charset="0"/>
                <a:cs typeface="Helvetica"/>
              </a:rPr>
              <a:t>Increased poverty rates </a:t>
            </a:r>
            <a:r>
              <a:rPr lang="en-US" sz="1400" kern="100">
                <a:solidFill>
                  <a:schemeClr val="bg1"/>
                </a:solidFill>
                <a:latin typeface="Helvetica"/>
                <a:ea typeface="Aptos" panose="020B0004020202020204" pitchFamily="34" charset="0"/>
                <a:cs typeface="Helvetica"/>
              </a:rPr>
              <a:t>among communities, increasing </a:t>
            </a:r>
            <a:r>
              <a:rPr lang="en-US" sz="1400" b="1" kern="100">
                <a:solidFill>
                  <a:schemeClr val="bg1"/>
                </a:solidFill>
                <a:latin typeface="Helvetica"/>
                <a:ea typeface="Aptos" panose="020B0004020202020204" pitchFamily="34" charset="0"/>
                <a:cs typeface="Helvetica"/>
              </a:rPr>
              <a:t>housing instability and the racial wealth gap</a:t>
            </a:r>
          </a:p>
          <a:p>
            <a:pPr marL="285750" indent="-285750">
              <a:lnSpc>
                <a:spcPct val="114999"/>
              </a:lnSpc>
              <a:buFont typeface="Arial" panose="020B0604020202020204" pitchFamily="34" charset="0"/>
              <a:buChar char="•"/>
            </a:pPr>
            <a:r>
              <a:rPr lang="en-US" sz="1400" kern="100">
                <a:solidFill>
                  <a:schemeClr val="bg1"/>
                </a:solidFill>
                <a:effectLst/>
                <a:latin typeface="Helvetica"/>
                <a:ea typeface="Aptos" panose="020B0004020202020204" pitchFamily="34" charset="0"/>
                <a:cs typeface="Helvetica"/>
              </a:rPr>
              <a:t>End of </a:t>
            </a:r>
            <a:r>
              <a:rPr lang="en-US" sz="1400" kern="100">
                <a:solidFill>
                  <a:schemeClr val="bg1"/>
                </a:solidFill>
                <a:latin typeface="Helvetica"/>
                <a:ea typeface="Aptos" panose="020B0004020202020204" pitchFamily="34" charset="0"/>
                <a:cs typeface="Helvetica"/>
              </a:rPr>
              <a:t>r</a:t>
            </a:r>
            <a:r>
              <a:rPr lang="en-US" sz="1400" b="1" kern="100">
                <a:solidFill>
                  <a:schemeClr val="bg1"/>
                </a:solidFill>
                <a:latin typeface="Helvetica"/>
                <a:ea typeface="Aptos" panose="020B0004020202020204" pitchFamily="34" charset="0"/>
                <a:cs typeface="Helvetica"/>
              </a:rPr>
              <a:t>acial</a:t>
            </a:r>
            <a:r>
              <a:rPr lang="en-US" sz="1400" b="1" kern="100">
                <a:solidFill>
                  <a:schemeClr val="bg1"/>
                </a:solidFill>
                <a:effectLst/>
                <a:latin typeface="Helvetica"/>
                <a:ea typeface="Aptos" panose="020B0004020202020204" pitchFamily="34" charset="0"/>
                <a:cs typeface="Helvetica"/>
              </a:rPr>
              <a:t> </a:t>
            </a:r>
            <a:r>
              <a:rPr lang="en-US" sz="1400" b="1" kern="100">
                <a:solidFill>
                  <a:schemeClr val="bg1"/>
                </a:solidFill>
                <a:latin typeface="Helvetica"/>
                <a:ea typeface="Aptos" panose="020B0004020202020204" pitchFamily="34" charset="0"/>
                <a:cs typeface="Helvetica"/>
              </a:rPr>
              <a:t>equity </a:t>
            </a:r>
            <a:endParaRPr lang="en-US" sz="1400" b="1"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24" name="TextBox 23">
            <a:extLst>
              <a:ext uri="{FF2B5EF4-FFF2-40B4-BE49-F238E27FC236}">
                <a16:creationId xmlns:a16="http://schemas.microsoft.com/office/drawing/2014/main" id="{AD79FBC9-C0E6-E19F-1AB8-076861C7ACF8}"/>
              </a:ext>
            </a:extLst>
          </p:cNvPr>
          <p:cNvSpPr txBox="1"/>
          <p:nvPr/>
        </p:nvSpPr>
        <p:spPr>
          <a:xfrm>
            <a:off x="6301440" y="3360025"/>
            <a:ext cx="2648483" cy="3292120"/>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b="1" kern="100">
                <a:solidFill>
                  <a:schemeClr val="bg1"/>
                </a:solidFill>
                <a:effectLst/>
                <a:latin typeface="Helvetica"/>
                <a:ea typeface="Aptos" panose="020B0004020202020204" pitchFamily="34" charset="0"/>
                <a:cs typeface="Helvetica"/>
              </a:rPr>
              <a:t>Mass </a:t>
            </a:r>
            <a:r>
              <a:rPr lang="en-US" sz="1400" b="1" kern="100">
                <a:solidFill>
                  <a:schemeClr val="bg1"/>
                </a:solidFill>
                <a:latin typeface="Helvetica"/>
                <a:ea typeface="Aptos" panose="020B0004020202020204" pitchFamily="34" charset="0"/>
                <a:cs typeface="Helvetica"/>
              </a:rPr>
              <a:t>deportation</a:t>
            </a:r>
            <a:r>
              <a:rPr lang="en-US" sz="1400" b="1" kern="100">
                <a:solidFill>
                  <a:schemeClr val="bg1"/>
                </a:solidFill>
                <a:effectLst/>
                <a:latin typeface="Helvetica"/>
                <a:ea typeface="Aptos" panose="020B0004020202020204" pitchFamily="34" charset="0"/>
                <a:cs typeface="Helvetica"/>
              </a:rPr>
              <a:t> </a:t>
            </a:r>
            <a:r>
              <a:rPr lang="en-US" sz="1400" kern="100">
                <a:solidFill>
                  <a:schemeClr val="bg1"/>
                </a:solidFill>
                <a:effectLst/>
                <a:latin typeface="Helvetica"/>
                <a:ea typeface="Aptos" panose="020B0004020202020204" pitchFamily="34" charset="0"/>
                <a:cs typeface="Helvetica"/>
              </a:rPr>
              <a:t>and destruction of </a:t>
            </a:r>
            <a:r>
              <a:rPr lang="en-US" sz="1400" kern="100">
                <a:solidFill>
                  <a:schemeClr val="bg1"/>
                </a:solidFill>
                <a:latin typeface="Helvetica"/>
                <a:ea typeface="Aptos" panose="020B0004020202020204" pitchFamily="34" charset="0"/>
                <a:cs typeface="Helvetica"/>
              </a:rPr>
              <a:t>U.S.</a:t>
            </a:r>
            <a:r>
              <a:rPr lang="en-US" sz="1400" kern="100">
                <a:solidFill>
                  <a:schemeClr val="bg1"/>
                </a:solidFill>
                <a:effectLst/>
                <a:latin typeface="Helvetica"/>
                <a:ea typeface="Aptos" panose="020B0004020202020204" pitchFamily="34" charset="0"/>
                <a:cs typeface="Helvetica"/>
              </a:rPr>
              <a:t> immigration system</a:t>
            </a:r>
          </a:p>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Decreased </a:t>
            </a:r>
            <a:r>
              <a:rPr lang="en-US" sz="1400" b="1" kern="100">
                <a:solidFill>
                  <a:schemeClr val="bg1"/>
                </a:solidFill>
                <a:latin typeface="Helvetica"/>
                <a:ea typeface="Aptos" panose="020B0004020202020204" pitchFamily="34" charset="0"/>
                <a:cs typeface="Helvetica"/>
              </a:rPr>
              <a:t>visa approvals</a:t>
            </a:r>
          </a:p>
          <a:p>
            <a:pPr marL="285750" indent="-285750">
              <a:lnSpc>
                <a:spcPct val="115000"/>
              </a:lnSpc>
              <a:buFont typeface="Arial" panose="020B0604020202020204" pitchFamily="34" charset="0"/>
              <a:buChar char="•"/>
            </a:pPr>
            <a:r>
              <a:rPr lang="en-US" sz="1400" b="1" kern="100">
                <a:solidFill>
                  <a:schemeClr val="bg1"/>
                </a:solidFill>
                <a:effectLst/>
                <a:latin typeface="Helvetica"/>
                <a:ea typeface="Aptos" panose="020B0004020202020204" pitchFamily="34" charset="0"/>
                <a:cs typeface="Helvetica"/>
              </a:rPr>
              <a:t>Stricter </a:t>
            </a:r>
            <a:r>
              <a:rPr lang="en-US" sz="1400" b="1" kern="100">
                <a:solidFill>
                  <a:schemeClr val="bg1"/>
                </a:solidFill>
                <a:latin typeface="Helvetica"/>
                <a:ea typeface="Aptos" panose="020B0004020202020204" pitchFamily="34" charset="0"/>
                <a:cs typeface="Helvetica"/>
              </a:rPr>
              <a:t>border </a:t>
            </a:r>
            <a:r>
              <a:rPr lang="en-US" sz="1400" b="1" kern="100">
                <a:solidFill>
                  <a:schemeClr val="bg1"/>
                </a:solidFill>
                <a:effectLst/>
                <a:latin typeface="Helvetica"/>
                <a:ea typeface="Aptos" panose="020B0004020202020204" pitchFamily="34" charset="0"/>
                <a:cs typeface="Helvetica"/>
              </a:rPr>
              <a:t>laws </a:t>
            </a:r>
            <a:r>
              <a:rPr lang="en-US" sz="1400" kern="100">
                <a:solidFill>
                  <a:schemeClr val="bg1"/>
                </a:solidFill>
                <a:latin typeface="Helvetica"/>
                <a:ea typeface="Aptos" panose="020B0004020202020204" pitchFamily="34" charset="0"/>
                <a:cs typeface="Helvetica"/>
              </a:rPr>
              <a:t>and  dismantling the Department of Homeland Security </a:t>
            </a:r>
            <a:endPar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Fewer</a:t>
            </a:r>
            <a:r>
              <a:rPr lang="en-US" sz="1400" b="1" kern="100">
                <a:solidFill>
                  <a:schemeClr val="bg1"/>
                </a:solidFill>
                <a:latin typeface="Helvetica"/>
                <a:ea typeface="Aptos" panose="020B0004020202020204" pitchFamily="34" charset="0"/>
                <a:cs typeface="Helvetica"/>
              </a:rPr>
              <a:t> citizenship options </a:t>
            </a:r>
            <a:r>
              <a:rPr lang="en-US" sz="1400" kern="100">
                <a:solidFill>
                  <a:schemeClr val="bg1"/>
                </a:solidFill>
                <a:effectLst/>
                <a:latin typeface="Helvetica"/>
                <a:ea typeface="Aptos" panose="020B0004020202020204" pitchFamily="34" charset="0"/>
                <a:cs typeface="Helvetica"/>
              </a:rPr>
              <a:t>for </a:t>
            </a:r>
            <a:r>
              <a:rPr lang="en-US" sz="1400" b="1" kern="100">
                <a:solidFill>
                  <a:schemeClr val="bg1"/>
                </a:solidFill>
                <a:effectLst/>
                <a:latin typeface="Helvetica"/>
                <a:ea typeface="Aptos" panose="020B0004020202020204" pitchFamily="34" charset="0"/>
                <a:cs typeface="Helvetica"/>
              </a:rPr>
              <a:t>Dreamers</a:t>
            </a:r>
            <a:r>
              <a:rPr lang="en-US" sz="1400" kern="100">
                <a:solidFill>
                  <a:schemeClr val="bg1"/>
                </a:solidFill>
                <a:effectLst/>
                <a:latin typeface="Helvetica"/>
                <a:ea typeface="Aptos" panose="020B0004020202020204" pitchFamily="34" charset="0"/>
                <a:cs typeface="Helvetica"/>
              </a:rPr>
              <a:t> and </a:t>
            </a:r>
            <a:r>
              <a:rPr lang="en-US" sz="1400" kern="100">
                <a:solidFill>
                  <a:schemeClr val="bg1"/>
                </a:solidFill>
                <a:latin typeface="Helvetica"/>
                <a:ea typeface="Aptos" panose="020B0004020202020204" pitchFamily="34" charset="0"/>
                <a:cs typeface="Helvetica"/>
              </a:rPr>
              <a:t>immigrants</a:t>
            </a:r>
            <a:r>
              <a:rPr lang="en-US" sz="1400" kern="100">
                <a:solidFill>
                  <a:schemeClr val="bg1"/>
                </a:solidFill>
                <a:effectLst/>
                <a:latin typeface="Helvetica"/>
                <a:ea typeface="Aptos" panose="020B0004020202020204" pitchFamily="34" charset="0"/>
                <a:cs typeface="Helvetica"/>
              </a:rPr>
              <a:t> </a:t>
            </a:r>
            <a:r>
              <a:rPr lang="en-US" sz="1400" kern="100">
                <a:solidFill>
                  <a:schemeClr val="bg1"/>
                </a:solidFill>
                <a:latin typeface="Helvetica"/>
                <a:ea typeface="Aptos" panose="020B0004020202020204" pitchFamily="34" charset="0"/>
                <a:cs typeface="Helvetica"/>
              </a:rPr>
              <a:t>seeking </a:t>
            </a:r>
            <a:r>
              <a:rPr lang="en-US" sz="1400" b="1" kern="100">
                <a:solidFill>
                  <a:schemeClr val="bg1"/>
                </a:solidFill>
                <a:latin typeface="Helvetica"/>
                <a:ea typeface="Aptos" panose="020B0004020202020204" pitchFamily="34" charset="0"/>
                <a:cs typeface="Helvetica"/>
              </a:rPr>
              <a:t>asylum</a:t>
            </a:r>
            <a:endParaRPr lang="en-US" sz="1400" b="1" kern="100">
              <a:solidFill>
                <a:schemeClr val="bg1"/>
              </a:solidFill>
              <a:effectLst/>
              <a:latin typeface="Helvetica"/>
              <a:ea typeface="Aptos" panose="020B0004020202020204" pitchFamily="34" charset="0"/>
              <a:cs typeface="Helvetica"/>
            </a:endParaRPr>
          </a:p>
          <a:p>
            <a:pPr marL="285750" indent="-285750">
              <a:lnSpc>
                <a:spcPct val="115000"/>
              </a:lnSpc>
              <a:buFontTx/>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25" name="TextBox 24">
            <a:extLst>
              <a:ext uri="{FF2B5EF4-FFF2-40B4-BE49-F238E27FC236}">
                <a16:creationId xmlns:a16="http://schemas.microsoft.com/office/drawing/2014/main" id="{C719E578-98A1-B7C8-5934-F8237E62E973}"/>
              </a:ext>
            </a:extLst>
          </p:cNvPr>
          <p:cNvSpPr txBox="1"/>
          <p:nvPr/>
        </p:nvSpPr>
        <p:spPr>
          <a:xfrm>
            <a:off x="9163580" y="3364824"/>
            <a:ext cx="2642593" cy="3044360"/>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b="1" kern="100">
                <a:solidFill>
                  <a:schemeClr val="bg1"/>
                </a:solidFill>
                <a:latin typeface="Helvetica"/>
                <a:ea typeface="Aptos" panose="020B0004020202020204" pitchFamily="34" charset="0"/>
                <a:cs typeface="Helvetica"/>
              </a:rPr>
              <a:t>Recognition </a:t>
            </a:r>
            <a:r>
              <a:rPr lang="en-US" sz="1400" kern="100">
                <a:solidFill>
                  <a:schemeClr val="bg1"/>
                </a:solidFill>
                <a:latin typeface="Helvetica"/>
                <a:ea typeface="Aptos" panose="020B0004020202020204" pitchFamily="34" charset="0"/>
                <a:cs typeface="Helvetica"/>
              </a:rPr>
              <a:t>of</a:t>
            </a:r>
            <a:r>
              <a:rPr lang="en-US" sz="1400" b="1" kern="100">
                <a:solidFill>
                  <a:schemeClr val="bg1"/>
                </a:solidFill>
                <a:latin typeface="Helvetica"/>
                <a:ea typeface="Aptos" panose="020B0004020202020204" pitchFamily="34" charset="0"/>
                <a:cs typeface="Helvetica"/>
              </a:rPr>
              <a:t> </a:t>
            </a:r>
            <a:r>
              <a:rPr lang="en-US" sz="1400" kern="100">
                <a:solidFill>
                  <a:schemeClr val="bg1"/>
                </a:solidFill>
                <a:latin typeface="Helvetica"/>
                <a:ea typeface="Aptos" panose="020B0004020202020204" pitchFamily="34" charset="0"/>
                <a:cs typeface="Helvetica"/>
              </a:rPr>
              <a:t>traditional</a:t>
            </a:r>
            <a:r>
              <a:rPr lang="en-US" sz="1400" kern="100">
                <a:solidFill>
                  <a:schemeClr val="bg1"/>
                </a:solidFill>
                <a:effectLst/>
                <a:latin typeface="Helvetica"/>
                <a:ea typeface="Aptos" panose="020B0004020202020204" pitchFamily="34" charset="0"/>
                <a:cs typeface="Helvetica"/>
              </a:rPr>
              <a:t> </a:t>
            </a:r>
            <a:r>
              <a:rPr lang="en-US" sz="1400" b="1" kern="100">
                <a:solidFill>
                  <a:schemeClr val="bg1"/>
                </a:solidFill>
                <a:effectLst/>
                <a:latin typeface="Helvetica"/>
                <a:ea typeface="Aptos" panose="020B0004020202020204" pitchFamily="34" charset="0"/>
                <a:cs typeface="Helvetica"/>
              </a:rPr>
              <a:t>one-man, one-woman </a:t>
            </a:r>
            <a:r>
              <a:rPr lang="en-US" sz="1400" kern="100">
                <a:solidFill>
                  <a:schemeClr val="bg1"/>
                </a:solidFill>
                <a:effectLst/>
                <a:latin typeface="Helvetica"/>
                <a:ea typeface="Aptos" panose="020B0004020202020204" pitchFamily="34" charset="0"/>
                <a:cs typeface="Helvetica"/>
              </a:rPr>
              <a:t>households</a:t>
            </a:r>
            <a:r>
              <a:rPr lang="en-US" sz="1400" kern="100">
                <a:solidFill>
                  <a:schemeClr val="bg1"/>
                </a:solidFill>
                <a:latin typeface="Helvetica"/>
                <a:ea typeface="Aptos" panose="020B0004020202020204" pitchFamily="34" charset="0"/>
                <a:cs typeface="Helvetica"/>
              </a:rPr>
              <a:t> only</a:t>
            </a:r>
            <a:endParaRPr lang="en-US" sz="1400" kern="100">
              <a:solidFill>
                <a:schemeClr val="bg1"/>
              </a:solidFill>
              <a:effectLst/>
              <a:latin typeface="Helvetica"/>
              <a:ea typeface="Aptos" panose="020B0004020202020204" pitchFamily="34" charset="0"/>
              <a:cs typeface="Helvetica"/>
            </a:endParaRPr>
          </a:p>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Restrict military enrollment for transgender persons</a:t>
            </a:r>
          </a:p>
          <a:p>
            <a:pPr marL="285750" indent="-285750">
              <a:lnSpc>
                <a:spcPct val="114999"/>
              </a:lnSpc>
              <a:buFont typeface="Arial" panose="020B0604020202020204" pitchFamily="34" charset="0"/>
              <a:buChar char="•"/>
            </a:pPr>
            <a:r>
              <a:rPr lang="en-US" sz="1400" b="1" kern="100">
                <a:solidFill>
                  <a:schemeClr val="bg1"/>
                </a:solidFill>
                <a:effectLst/>
                <a:latin typeface="Helvetica"/>
                <a:ea typeface="Aptos" panose="020B0004020202020204" pitchFamily="34" charset="0"/>
                <a:cs typeface="Helvetica"/>
              </a:rPr>
              <a:t>Remove</a:t>
            </a:r>
            <a:r>
              <a:rPr lang="en-US" sz="1400" kern="100">
                <a:solidFill>
                  <a:schemeClr val="bg1"/>
                </a:solidFill>
                <a:effectLst/>
                <a:latin typeface="Helvetica"/>
                <a:ea typeface="Aptos" panose="020B0004020202020204" pitchFamily="34" charset="0"/>
                <a:cs typeface="Helvetica"/>
              </a:rPr>
              <a:t> </a:t>
            </a:r>
            <a:r>
              <a:rPr lang="en-US" sz="1400" kern="100">
                <a:solidFill>
                  <a:schemeClr val="bg1"/>
                </a:solidFill>
                <a:latin typeface="Helvetica"/>
                <a:ea typeface="Aptos" panose="020B0004020202020204" pitchFamily="34" charset="0"/>
                <a:cs typeface="Helvetica"/>
              </a:rPr>
              <a:t>transgender rights and </a:t>
            </a:r>
            <a:r>
              <a:rPr lang="en-US" sz="1400" b="1" kern="100">
                <a:solidFill>
                  <a:schemeClr val="bg1"/>
                </a:solidFill>
                <a:latin typeface="Helvetica"/>
                <a:ea typeface="Aptos" panose="020B0004020202020204" pitchFamily="34" charset="0"/>
                <a:cs typeface="Helvetica"/>
              </a:rPr>
              <a:t>demonize</a:t>
            </a:r>
            <a:r>
              <a:rPr lang="en-US" sz="1400" kern="100">
                <a:solidFill>
                  <a:schemeClr val="bg1"/>
                </a:solidFill>
                <a:latin typeface="Helvetica"/>
                <a:ea typeface="Aptos" panose="020B0004020202020204" pitchFamily="34" charset="0"/>
                <a:cs typeface="Helvetica"/>
              </a:rPr>
              <a:t> their existence</a:t>
            </a:r>
            <a:endParaRPr lang="en-US">
              <a:solidFill>
                <a:schemeClr val="bg1"/>
              </a:solidFill>
            </a:endParaRPr>
          </a:p>
          <a:p>
            <a:pPr marL="285750" indent="-285750">
              <a:lnSpc>
                <a:spcPct val="115000"/>
              </a:lnSpc>
              <a:buFont typeface="Arial" panose="020B0604020202020204" pitchFamily="34" charset="0"/>
              <a:buChar char="•"/>
            </a:pPr>
            <a:r>
              <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rPr>
              <a:t>Implement </a:t>
            </a:r>
            <a:r>
              <a:rPr lang="en-US" sz="1400" b="1" kern="100">
                <a:solidFill>
                  <a:schemeClr val="bg1"/>
                </a:solidFill>
                <a:latin typeface="Helvetica" panose="020B0604020202020204" pitchFamily="34" charset="0"/>
                <a:ea typeface="Aptos" panose="020B0004020202020204" pitchFamily="34" charset="0"/>
                <a:cs typeface="Helvetica" panose="020B0604020202020204" pitchFamily="34" charset="0"/>
              </a:rPr>
              <a:t>conversion</a:t>
            </a:r>
            <a:r>
              <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rPr>
              <a:t> </a:t>
            </a:r>
            <a:r>
              <a:rPr lang="en-US" sz="1400" b="1" kern="100">
                <a:solidFill>
                  <a:schemeClr val="bg1"/>
                </a:solidFill>
                <a:latin typeface="Helvetica" panose="020B0604020202020204" pitchFamily="34" charset="0"/>
                <a:ea typeface="Aptos" panose="020B0004020202020204" pitchFamily="34" charset="0"/>
                <a:cs typeface="Helvetica" panose="020B0604020202020204" pitchFamily="34" charset="0"/>
              </a:rPr>
              <a:t>therapy</a:t>
            </a:r>
            <a:r>
              <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rPr>
              <a:t> plans </a:t>
            </a:r>
          </a:p>
          <a:p>
            <a:pPr marL="285750" indent="-285750">
              <a:lnSpc>
                <a:spcPct val="115000"/>
              </a:lnSpc>
              <a:buFont typeface="Arial" panose="020B0604020202020204" pitchFamily="34" charset="0"/>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pic>
        <p:nvPicPr>
          <p:cNvPr id="7" name="Picture 6" descr="A heart with a word on it&#10;&#10;Description automatically generated">
            <a:extLst>
              <a:ext uri="{FF2B5EF4-FFF2-40B4-BE49-F238E27FC236}">
                <a16:creationId xmlns:a16="http://schemas.microsoft.com/office/drawing/2014/main" id="{655E41A8-BDC4-DEA0-8B7F-78E29B2C7385}"/>
              </a:ext>
            </a:extLst>
          </p:cNvPr>
          <p:cNvPicPr>
            <a:picLocks noChangeAspect="1"/>
          </p:cNvPicPr>
          <p:nvPr/>
        </p:nvPicPr>
        <p:blipFill>
          <a:blip r:embed="rId2"/>
          <a:stretch>
            <a:fillRect/>
          </a:stretch>
        </p:blipFill>
        <p:spPr>
          <a:xfrm>
            <a:off x="10149809" y="1934183"/>
            <a:ext cx="731064" cy="731064"/>
          </a:xfrm>
          <a:prstGeom prst="rect">
            <a:avLst/>
          </a:prstGeom>
        </p:spPr>
      </p:pic>
      <p:pic>
        <p:nvPicPr>
          <p:cNvPr id="9" name="Picture 8" descr="A red line drawing of a globe&#10;&#10;Description automatically generated">
            <a:extLst>
              <a:ext uri="{FF2B5EF4-FFF2-40B4-BE49-F238E27FC236}">
                <a16:creationId xmlns:a16="http://schemas.microsoft.com/office/drawing/2014/main" id="{99722F2D-3F7B-4BF5-4B62-BA5A6C9C42D0}"/>
              </a:ext>
            </a:extLst>
          </p:cNvPr>
          <p:cNvPicPr>
            <a:picLocks noChangeAspect="1"/>
          </p:cNvPicPr>
          <p:nvPr/>
        </p:nvPicPr>
        <p:blipFill>
          <a:blip r:embed="rId3"/>
          <a:stretch>
            <a:fillRect/>
          </a:stretch>
        </p:blipFill>
        <p:spPr>
          <a:xfrm>
            <a:off x="7304819" y="1989869"/>
            <a:ext cx="696920" cy="696920"/>
          </a:xfrm>
          <a:prstGeom prst="rect">
            <a:avLst/>
          </a:prstGeom>
        </p:spPr>
      </p:pic>
      <p:pic>
        <p:nvPicPr>
          <p:cNvPr id="26" name="Picture 25" descr="A red and black symbol of a fist and hands&#10;&#10;Description automatically generated">
            <a:extLst>
              <a:ext uri="{FF2B5EF4-FFF2-40B4-BE49-F238E27FC236}">
                <a16:creationId xmlns:a16="http://schemas.microsoft.com/office/drawing/2014/main" id="{135F32A4-3317-25EE-C5E2-7D939EB08E98}"/>
              </a:ext>
            </a:extLst>
          </p:cNvPr>
          <p:cNvPicPr>
            <a:picLocks noChangeAspect="1"/>
          </p:cNvPicPr>
          <p:nvPr/>
        </p:nvPicPr>
        <p:blipFill>
          <a:blip r:embed="rId4"/>
          <a:stretch>
            <a:fillRect/>
          </a:stretch>
        </p:blipFill>
        <p:spPr>
          <a:xfrm>
            <a:off x="4395018" y="1910224"/>
            <a:ext cx="794912" cy="794912"/>
          </a:xfrm>
          <a:prstGeom prst="rect">
            <a:avLst/>
          </a:prstGeom>
        </p:spPr>
      </p:pic>
      <p:pic>
        <p:nvPicPr>
          <p:cNvPr id="30" name="Picture 29" descr="A red line drawing of a person&#10;&#10;Description automatically generated">
            <a:extLst>
              <a:ext uri="{FF2B5EF4-FFF2-40B4-BE49-F238E27FC236}">
                <a16:creationId xmlns:a16="http://schemas.microsoft.com/office/drawing/2014/main" id="{CB851EB0-437A-8FB8-66C4-9DE611BA473D}"/>
              </a:ext>
            </a:extLst>
          </p:cNvPr>
          <p:cNvPicPr>
            <a:picLocks noChangeAspect="1"/>
          </p:cNvPicPr>
          <p:nvPr/>
        </p:nvPicPr>
        <p:blipFill>
          <a:blip r:embed="rId5"/>
          <a:stretch>
            <a:fillRect/>
          </a:stretch>
        </p:blipFill>
        <p:spPr>
          <a:xfrm>
            <a:off x="1550447" y="1965998"/>
            <a:ext cx="661005" cy="661005"/>
          </a:xfrm>
          <a:prstGeom prst="rect">
            <a:avLst/>
          </a:prstGeom>
        </p:spPr>
      </p:pic>
    </p:spTree>
    <p:extLst>
      <p:ext uri="{BB962C8B-B14F-4D97-AF65-F5344CB8AC3E}">
        <p14:creationId xmlns:p14="http://schemas.microsoft.com/office/powerpoint/2010/main" val="3573030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6447C6-41F6-1644-538B-EA74321AAD8D}"/>
              </a:ext>
            </a:extLst>
          </p:cNvPr>
          <p:cNvSpPr>
            <a:spLocks noGrp="1"/>
          </p:cNvSpPr>
          <p:nvPr>
            <p:ph type="title"/>
          </p:nvPr>
        </p:nvSpPr>
        <p:spPr>
          <a:xfrm>
            <a:off x="-480923" y="1523241"/>
            <a:ext cx="12672202" cy="1916119"/>
          </a:xfrm>
        </p:spPr>
        <p:txBody>
          <a:bodyPr>
            <a:noAutofit/>
          </a:bodyPr>
          <a:lstStyle/>
          <a:p>
            <a:pPr algn="ctr"/>
            <a:r>
              <a:rPr lang="en-US" sz="4400">
                <a:latin typeface="Helvetica"/>
                <a:cs typeface="Times New Roman"/>
              </a:rPr>
              <a:t>What Can You Do? </a:t>
            </a:r>
            <a:br>
              <a:rPr lang="en-US" sz="4400">
                <a:latin typeface="Helvetica"/>
                <a:cs typeface="Times New Roman"/>
              </a:rPr>
            </a:br>
            <a:r>
              <a:rPr lang="en-US" sz="4400">
                <a:latin typeface="Helvetica"/>
                <a:cs typeface="Times New Roman"/>
              </a:rPr>
              <a:t>How Can You Get Involved?</a:t>
            </a:r>
            <a:endParaRPr lang="en-US" sz="4400">
              <a:cs typeface="Times New Roman"/>
            </a:endParaRPr>
          </a:p>
        </p:txBody>
      </p:sp>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pic>
        <p:nvPicPr>
          <p:cNvPr id="4" name="Picture 3" descr="A red circle with a sign&#10;&#10;Description automatically generated">
            <a:extLst>
              <a:ext uri="{FF2B5EF4-FFF2-40B4-BE49-F238E27FC236}">
                <a16:creationId xmlns:a16="http://schemas.microsoft.com/office/drawing/2014/main" id="{27374896-270A-8779-C02B-468BE6AD375B}"/>
              </a:ext>
            </a:extLst>
          </p:cNvPr>
          <p:cNvPicPr>
            <a:picLocks noChangeAspect="1"/>
          </p:cNvPicPr>
          <p:nvPr/>
        </p:nvPicPr>
        <p:blipFill>
          <a:blip r:embed="rId2"/>
          <a:stretch>
            <a:fillRect/>
          </a:stretch>
        </p:blipFill>
        <p:spPr>
          <a:xfrm>
            <a:off x="3860800" y="2914493"/>
            <a:ext cx="4470400" cy="3457575"/>
          </a:xfrm>
          <a:prstGeom prst="rect">
            <a:avLst/>
          </a:prstGeom>
        </p:spPr>
      </p:pic>
    </p:spTree>
    <p:extLst>
      <p:ext uri="{BB962C8B-B14F-4D97-AF65-F5344CB8AC3E}">
        <p14:creationId xmlns:p14="http://schemas.microsoft.com/office/powerpoint/2010/main" val="126450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C96CE-E2ED-1C97-1570-F7695701BBF9}"/>
              </a:ext>
            </a:extLst>
          </p:cNvPr>
          <p:cNvSpPr>
            <a:spLocks noGrp="1"/>
          </p:cNvSpPr>
          <p:nvPr>
            <p:ph type="title"/>
          </p:nvPr>
        </p:nvSpPr>
        <p:spPr/>
        <p:txBody>
          <a:bodyPr>
            <a:normAutofit fontScale="90000"/>
          </a:bodyPr>
          <a:lstStyle/>
          <a:p>
            <a:r>
              <a:rPr lang="en-US">
                <a:latin typeface="Helvetica"/>
                <a:cs typeface="Helvetica"/>
              </a:rPr>
              <a:t>HOW WE </a:t>
            </a:r>
            <a:r>
              <a:rPr lang="en-US">
                <a:solidFill>
                  <a:srgbClr val="C00000"/>
                </a:solidFill>
                <a:latin typeface="Helvetica"/>
                <a:cs typeface="Helvetica"/>
              </a:rPr>
              <a:t>WILL</a:t>
            </a:r>
            <a:r>
              <a:rPr lang="en-US">
                <a:latin typeface="Helvetica"/>
                <a:cs typeface="Helvetica"/>
              </a:rPr>
              <a:t> WIN: FOCUS ON SOLUTIONS</a:t>
            </a:r>
            <a:endParaRPr lang="en-US"/>
          </a:p>
        </p:txBody>
      </p:sp>
      <p:sp>
        <p:nvSpPr>
          <p:cNvPr id="3" name="Footer Placeholder 2">
            <a:extLst>
              <a:ext uri="{FF2B5EF4-FFF2-40B4-BE49-F238E27FC236}">
                <a16:creationId xmlns:a16="http://schemas.microsoft.com/office/drawing/2014/main" id="{0D24E1C4-26EA-BD87-6E83-778A5B3E5B91}"/>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E0D1F429-48FE-BEE6-1B1B-498C70658272}"/>
              </a:ext>
            </a:extLst>
          </p:cNvPr>
          <p:cNvSpPr>
            <a:spLocks noGrp="1"/>
          </p:cNvSpPr>
          <p:nvPr>
            <p:ph type="sldNum" sz="quarter" idx="12"/>
          </p:nvPr>
        </p:nvSpPr>
        <p:spPr/>
        <p:txBody>
          <a:bodyPr/>
          <a:lstStyle/>
          <a:p>
            <a:fld id="{CED42BD1-B6D5-F84D-B583-855B99579C6A}" type="slidenum">
              <a:rPr lang="en-US" smtClean="0"/>
              <a:pPr/>
              <a:t>24</a:t>
            </a:fld>
            <a:endParaRPr lang="en-US"/>
          </a:p>
        </p:txBody>
      </p:sp>
      <p:sp>
        <p:nvSpPr>
          <p:cNvPr id="6" name="TextBox 5">
            <a:extLst>
              <a:ext uri="{FF2B5EF4-FFF2-40B4-BE49-F238E27FC236}">
                <a16:creationId xmlns:a16="http://schemas.microsoft.com/office/drawing/2014/main" id="{22236FF6-291D-C4C2-3627-CA63B8197DE3}"/>
              </a:ext>
            </a:extLst>
          </p:cNvPr>
          <p:cNvSpPr txBox="1"/>
          <p:nvPr/>
        </p:nvSpPr>
        <p:spPr>
          <a:xfrm>
            <a:off x="4288344" y="2814752"/>
            <a:ext cx="3315613" cy="461665"/>
          </a:xfrm>
          <a:prstGeom prst="rect">
            <a:avLst/>
          </a:prstGeom>
          <a:noFill/>
        </p:spPr>
        <p:txBody>
          <a:bodyPr wrap="square" rtlCol="0" anchor="ctr">
            <a:spAutoFit/>
          </a:bodyPr>
          <a:lstStyle/>
          <a:p>
            <a:pPr algn="ctr"/>
            <a:r>
              <a:rPr lang="en-US" sz="2400" b="1">
                <a:solidFill>
                  <a:schemeClr val="bg1"/>
                </a:solidFill>
                <a:latin typeface="Helvetica" panose="020B0604020202020204" pitchFamily="34" charset="0"/>
                <a:cs typeface="Helvetica" panose="020B0604020202020204" pitchFamily="34" charset="0"/>
              </a:rPr>
              <a:t>Election Engagement</a:t>
            </a:r>
          </a:p>
        </p:txBody>
      </p:sp>
      <p:sp>
        <p:nvSpPr>
          <p:cNvPr id="7" name="TextBox 6">
            <a:extLst>
              <a:ext uri="{FF2B5EF4-FFF2-40B4-BE49-F238E27FC236}">
                <a16:creationId xmlns:a16="http://schemas.microsoft.com/office/drawing/2014/main" id="{85153E4F-B444-7B68-45E3-DA7A0785D8FF}"/>
              </a:ext>
            </a:extLst>
          </p:cNvPr>
          <p:cNvSpPr txBox="1"/>
          <p:nvPr/>
        </p:nvSpPr>
        <p:spPr>
          <a:xfrm>
            <a:off x="5034592" y="4607776"/>
            <a:ext cx="2887000" cy="461665"/>
          </a:xfrm>
          <a:prstGeom prst="rect">
            <a:avLst/>
          </a:prstGeom>
          <a:noFill/>
        </p:spPr>
        <p:txBody>
          <a:bodyPr wrap="square" rtlCol="0" anchor="ctr">
            <a:spAutoFit/>
          </a:bodyPr>
          <a:lstStyle/>
          <a:p>
            <a:r>
              <a:rPr lang="en-US" sz="2400" b="1">
                <a:solidFill>
                  <a:schemeClr val="bg1"/>
                </a:solidFill>
                <a:latin typeface="Helvetica" panose="020B0604020202020204" pitchFamily="34" charset="0"/>
                <a:cs typeface="Helvetica" panose="020B0604020202020204" pitchFamily="34" charset="0"/>
              </a:rPr>
              <a:t>Share Information</a:t>
            </a:r>
          </a:p>
        </p:txBody>
      </p:sp>
      <p:sp>
        <p:nvSpPr>
          <p:cNvPr id="8" name="TextBox 7">
            <a:extLst>
              <a:ext uri="{FF2B5EF4-FFF2-40B4-BE49-F238E27FC236}">
                <a16:creationId xmlns:a16="http://schemas.microsoft.com/office/drawing/2014/main" id="{1D6B8CC4-EB35-7C36-457E-57F6D3B9BD02}"/>
              </a:ext>
            </a:extLst>
          </p:cNvPr>
          <p:cNvSpPr txBox="1"/>
          <p:nvPr/>
        </p:nvSpPr>
        <p:spPr>
          <a:xfrm>
            <a:off x="782997" y="1995368"/>
            <a:ext cx="3133170" cy="3785652"/>
          </a:xfrm>
          <a:prstGeom prst="rect">
            <a:avLst/>
          </a:prstGeom>
          <a:noFill/>
        </p:spPr>
        <p:txBody>
          <a:bodyPr wrap="square" lIns="91440" tIns="45720" rIns="91440" bIns="45720" rtlCol="0" anchor="t">
            <a:spAutoFit/>
          </a:bodyPr>
          <a:lstStyle/>
          <a:p>
            <a:r>
              <a:rPr lang="en-US" sz="2000">
                <a:latin typeface="Helvetica" panose="020B0604020202020204" pitchFamily="34" charset="0"/>
                <a:cs typeface="Helvetica" panose="020B0604020202020204" pitchFamily="34" charset="0"/>
              </a:rPr>
              <a:t>People must </a:t>
            </a:r>
            <a:r>
              <a:rPr lang="en-US" sz="2000" b="1">
                <a:latin typeface="Helvetica" panose="020B0604020202020204" pitchFamily="34" charset="0"/>
                <a:cs typeface="Helvetica" panose="020B0604020202020204" pitchFamily="34" charset="0"/>
              </a:rPr>
              <a:t>stand together:</a:t>
            </a:r>
            <a:endParaRPr lang="en-US" sz="200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US" sz="2000">
                <a:latin typeface="Helvetica" panose="020B0604020202020204" pitchFamily="34" charset="0"/>
                <a:cs typeface="Helvetica" panose="020B0604020202020204" pitchFamily="34" charset="0"/>
              </a:rPr>
              <a:t>Voter </a:t>
            </a:r>
            <a:r>
              <a:rPr lang="en-US" sz="2000" b="1">
                <a:latin typeface="Helvetica" panose="020B0604020202020204" pitchFamily="34" charset="0"/>
                <a:cs typeface="Helvetica" panose="020B0604020202020204" pitchFamily="34" charset="0"/>
              </a:rPr>
              <a:t>education</a:t>
            </a:r>
            <a:r>
              <a:rPr lang="en-US" sz="2000">
                <a:latin typeface="Helvetica" panose="020B0604020202020204" pitchFamily="34" charset="0"/>
                <a:cs typeface="Helvetica" panose="020B0604020202020204" pitchFamily="34" charset="0"/>
              </a:rPr>
              <a:t> and voter </a:t>
            </a:r>
            <a:r>
              <a:rPr lang="en-US" sz="2000" b="1">
                <a:latin typeface="Helvetica" panose="020B0604020202020204" pitchFamily="34" charset="0"/>
                <a:cs typeface="Helvetica" panose="020B0604020202020204" pitchFamily="34" charset="0"/>
              </a:rPr>
              <a:t>registration</a:t>
            </a:r>
            <a:r>
              <a:rPr lang="en-US" sz="2000">
                <a:latin typeface="Helvetica" panose="020B0604020202020204" pitchFamily="34" charset="0"/>
                <a:cs typeface="Helvetica" panose="020B0604020202020204" pitchFamily="34" charset="0"/>
              </a:rPr>
              <a:t> for the upcoming elections</a:t>
            </a:r>
          </a:p>
          <a:p>
            <a:pPr marL="342900" indent="-342900">
              <a:buFont typeface="Arial" panose="020B0604020202020204" pitchFamily="34" charset="0"/>
              <a:buChar char="•"/>
            </a:pPr>
            <a:r>
              <a:rPr lang="en-US" sz="2000" b="1">
                <a:latin typeface="Helvetica"/>
                <a:cs typeface="Helvetica"/>
              </a:rPr>
              <a:t>Vote </a:t>
            </a:r>
            <a:r>
              <a:rPr lang="en-US" sz="2000">
                <a:latin typeface="Helvetica"/>
                <a:cs typeface="Helvetica"/>
              </a:rPr>
              <a:t>at every position, every election</a:t>
            </a:r>
          </a:p>
          <a:p>
            <a:pPr marL="342900" indent="-342900">
              <a:buFont typeface="Arial" panose="020B0604020202020204" pitchFamily="34" charset="0"/>
              <a:buChar char="•"/>
            </a:pPr>
            <a:r>
              <a:rPr lang="en-US" sz="2000">
                <a:latin typeface="Helvetica"/>
                <a:cs typeface="Helvetica"/>
              </a:rPr>
              <a:t>Continue to </a:t>
            </a:r>
            <a:r>
              <a:rPr lang="en-US" sz="2000" b="1">
                <a:latin typeface="Helvetica"/>
                <a:cs typeface="Helvetica"/>
              </a:rPr>
              <a:t>advocate</a:t>
            </a:r>
            <a:r>
              <a:rPr lang="en-US" sz="2000">
                <a:latin typeface="Helvetica"/>
                <a:cs typeface="Helvetica"/>
              </a:rPr>
              <a:t> for </a:t>
            </a:r>
            <a:r>
              <a:rPr lang="en-US" sz="2000" b="1">
                <a:latin typeface="Helvetica"/>
                <a:cs typeface="Helvetica"/>
              </a:rPr>
              <a:t>voting rights, </a:t>
            </a:r>
            <a:r>
              <a:rPr lang="en-US" sz="2000">
                <a:latin typeface="Helvetica"/>
                <a:cs typeface="Helvetica"/>
              </a:rPr>
              <a:t> expanded voter eligibility, and access to the ballot </a:t>
            </a:r>
            <a:endParaRPr lang="en-US" sz="2000" b="1">
              <a:latin typeface="Helvetica"/>
              <a:cs typeface="Helvetica"/>
            </a:endParaRPr>
          </a:p>
        </p:txBody>
      </p:sp>
      <p:sp>
        <p:nvSpPr>
          <p:cNvPr id="10" name="TextBox 9">
            <a:extLst>
              <a:ext uri="{FF2B5EF4-FFF2-40B4-BE49-F238E27FC236}">
                <a16:creationId xmlns:a16="http://schemas.microsoft.com/office/drawing/2014/main" id="{5386A027-82E5-59E5-3FF2-B1CFEDF668C2}"/>
              </a:ext>
            </a:extLst>
          </p:cNvPr>
          <p:cNvSpPr txBox="1"/>
          <p:nvPr/>
        </p:nvSpPr>
        <p:spPr>
          <a:xfrm>
            <a:off x="8293769" y="1997398"/>
            <a:ext cx="3212431" cy="3893374"/>
          </a:xfrm>
          <a:prstGeom prst="rect">
            <a:avLst/>
          </a:prstGeom>
          <a:noFill/>
        </p:spPr>
        <p:txBody>
          <a:bodyPr wrap="square" lIns="91440" tIns="45720" rIns="91440" bIns="45720" rtlCol="0" anchor="t">
            <a:spAutoFit/>
          </a:bodyPr>
          <a:lstStyle/>
          <a:p>
            <a:r>
              <a:rPr lang="en-US" sz="1900">
                <a:latin typeface="Helvetica"/>
                <a:cs typeface="Helvetica"/>
              </a:rPr>
              <a:t>Knowledge is </a:t>
            </a:r>
            <a:r>
              <a:rPr lang="en-US" sz="1900" b="1">
                <a:latin typeface="Helvetica"/>
                <a:cs typeface="Helvetica"/>
              </a:rPr>
              <a:t>Power</a:t>
            </a:r>
            <a:r>
              <a:rPr lang="en-US" sz="1900">
                <a:latin typeface="Helvetica"/>
                <a:cs typeface="Helvetica"/>
              </a:rPr>
              <a:t>:</a:t>
            </a:r>
          </a:p>
          <a:p>
            <a:pPr marL="342900" indent="-342900">
              <a:buFont typeface="Arial" panose="020B0604020202020204" pitchFamily="34" charset="0"/>
              <a:buChar char="•"/>
            </a:pPr>
            <a:r>
              <a:rPr lang="en-US" sz="1900">
                <a:latin typeface="Helvetica"/>
                <a:cs typeface="Helvetica"/>
              </a:rPr>
              <a:t>Continue to </a:t>
            </a:r>
            <a:r>
              <a:rPr lang="en-US" sz="1900" b="1">
                <a:latin typeface="Helvetica"/>
                <a:cs typeface="Helvetica"/>
              </a:rPr>
              <a:t>talk</a:t>
            </a:r>
            <a:r>
              <a:rPr lang="en-US" sz="1900">
                <a:latin typeface="Helvetica"/>
                <a:cs typeface="Helvetica"/>
              </a:rPr>
              <a:t> about Project 2025 and let everyone </a:t>
            </a:r>
            <a:r>
              <a:rPr lang="en-US" sz="1900" b="1">
                <a:latin typeface="Helvetica"/>
                <a:cs typeface="Helvetica"/>
              </a:rPr>
              <a:t>know</a:t>
            </a:r>
            <a:r>
              <a:rPr lang="en-US" sz="1900">
                <a:latin typeface="Helvetica"/>
                <a:cs typeface="Helvetica"/>
              </a:rPr>
              <a:t> its </a:t>
            </a:r>
            <a:r>
              <a:rPr lang="en-US" sz="1900" b="1">
                <a:latin typeface="Helvetica"/>
                <a:cs typeface="Helvetica"/>
              </a:rPr>
              <a:t>dangers</a:t>
            </a:r>
          </a:p>
          <a:p>
            <a:pPr marL="342900" indent="-342900">
              <a:buFont typeface="Arial" panose="020B0604020202020204" pitchFamily="34" charset="0"/>
              <a:buChar char="•"/>
            </a:pPr>
            <a:r>
              <a:rPr lang="en-US" sz="1900" b="1">
                <a:latin typeface="Helvetica"/>
                <a:cs typeface="Helvetica"/>
              </a:rPr>
              <a:t>Foster community </a:t>
            </a:r>
            <a:r>
              <a:rPr lang="en-US" sz="1900">
                <a:latin typeface="Helvetica"/>
                <a:cs typeface="Helvetica"/>
              </a:rPr>
              <a:t>through town halls, small groups, and other partnerships  </a:t>
            </a:r>
            <a:endParaRPr lang="en-US" sz="190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US" sz="1900" b="1">
                <a:latin typeface="Helvetica"/>
                <a:cs typeface="Helvetica"/>
              </a:rPr>
              <a:t>Expand your reach</a:t>
            </a:r>
            <a:r>
              <a:rPr lang="en-US" sz="1900">
                <a:latin typeface="Helvetica"/>
                <a:cs typeface="Helvetica"/>
              </a:rPr>
              <a:t> through webinars, social media, and other digital platforms</a:t>
            </a:r>
          </a:p>
        </p:txBody>
      </p:sp>
    </p:spTree>
    <p:extLst>
      <p:ext uri="{BB962C8B-B14F-4D97-AF65-F5344CB8AC3E}">
        <p14:creationId xmlns:p14="http://schemas.microsoft.com/office/powerpoint/2010/main" val="3304591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C96CE-E2ED-1C97-1570-F7695701BBF9}"/>
              </a:ext>
            </a:extLst>
          </p:cNvPr>
          <p:cNvSpPr>
            <a:spLocks noGrp="1"/>
          </p:cNvSpPr>
          <p:nvPr>
            <p:ph type="title"/>
          </p:nvPr>
        </p:nvSpPr>
        <p:spPr/>
        <p:txBody>
          <a:bodyPr>
            <a:normAutofit fontScale="90000"/>
          </a:bodyPr>
          <a:lstStyle/>
          <a:p>
            <a:r>
              <a:rPr lang="en-US">
                <a:latin typeface="Helvetica"/>
                <a:cs typeface="Helvetica"/>
              </a:rPr>
              <a:t>HOW WE </a:t>
            </a:r>
            <a:r>
              <a:rPr lang="en-US">
                <a:solidFill>
                  <a:srgbClr val="C00000"/>
                </a:solidFill>
                <a:latin typeface="Helvetica"/>
                <a:cs typeface="Helvetica"/>
              </a:rPr>
              <a:t>WILL</a:t>
            </a:r>
            <a:r>
              <a:rPr lang="en-US">
                <a:latin typeface="Helvetica"/>
                <a:cs typeface="Helvetica"/>
              </a:rPr>
              <a:t> WIN: FOCUS ON SOLUTIONS</a:t>
            </a:r>
            <a:endParaRPr lang="en-US"/>
          </a:p>
        </p:txBody>
      </p:sp>
      <p:sp>
        <p:nvSpPr>
          <p:cNvPr id="3" name="Footer Placeholder 2">
            <a:extLst>
              <a:ext uri="{FF2B5EF4-FFF2-40B4-BE49-F238E27FC236}">
                <a16:creationId xmlns:a16="http://schemas.microsoft.com/office/drawing/2014/main" id="{0D24E1C4-26EA-BD87-6E83-778A5B3E5B91}"/>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E0D1F429-48FE-BEE6-1B1B-498C70658272}"/>
              </a:ext>
            </a:extLst>
          </p:cNvPr>
          <p:cNvSpPr>
            <a:spLocks noGrp="1"/>
          </p:cNvSpPr>
          <p:nvPr>
            <p:ph type="sldNum" sz="quarter" idx="12"/>
          </p:nvPr>
        </p:nvSpPr>
        <p:spPr/>
        <p:txBody>
          <a:bodyPr/>
          <a:lstStyle/>
          <a:p>
            <a:fld id="{CED42BD1-B6D5-F84D-B583-855B99579C6A}" type="slidenum">
              <a:rPr lang="en-US" smtClean="0"/>
              <a:pPr/>
              <a:t>25</a:t>
            </a:fld>
            <a:endParaRPr lang="en-US"/>
          </a:p>
        </p:txBody>
      </p:sp>
      <p:sp>
        <p:nvSpPr>
          <p:cNvPr id="5" name="TextBox 4">
            <a:extLst>
              <a:ext uri="{FF2B5EF4-FFF2-40B4-BE49-F238E27FC236}">
                <a16:creationId xmlns:a16="http://schemas.microsoft.com/office/drawing/2014/main" id="{A07529F7-D38C-42BF-7AFA-9ED06B9EC23E}"/>
              </a:ext>
            </a:extLst>
          </p:cNvPr>
          <p:cNvSpPr txBox="1"/>
          <p:nvPr/>
        </p:nvSpPr>
        <p:spPr>
          <a:xfrm>
            <a:off x="4690750" y="4571843"/>
            <a:ext cx="3384846" cy="461665"/>
          </a:xfrm>
          <a:prstGeom prst="rect">
            <a:avLst/>
          </a:prstGeom>
          <a:noFill/>
        </p:spPr>
        <p:txBody>
          <a:bodyPr wrap="square" rtlCol="0">
            <a:spAutoFit/>
          </a:bodyPr>
          <a:lstStyle/>
          <a:p>
            <a:r>
              <a:rPr lang="en-US" sz="2400" b="1">
                <a:solidFill>
                  <a:schemeClr val="bg1"/>
                </a:solidFill>
                <a:latin typeface="Helvetica" panose="020B0604020202020204" pitchFamily="34" charset="0"/>
                <a:cs typeface="Helvetica" panose="020B0604020202020204" pitchFamily="34" charset="0"/>
              </a:rPr>
              <a:t>Legislative Activism </a:t>
            </a:r>
          </a:p>
        </p:txBody>
      </p:sp>
      <p:sp>
        <p:nvSpPr>
          <p:cNvPr id="6" name="TextBox 5">
            <a:extLst>
              <a:ext uri="{FF2B5EF4-FFF2-40B4-BE49-F238E27FC236}">
                <a16:creationId xmlns:a16="http://schemas.microsoft.com/office/drawing/2014/main" id="{D6355DFC-C11D-2CF2-73EF-8E0F0CF41982}"/>
              </a:ext>
            </a:extLst>
          </p:cNvPr>
          <p:cNvSpPr txBox="1"/>
          <p:nvPr/>
        </p:nvSpPr>
        <p:spPr>
          <a:xfrm>
            <a:off x="4984497" y="2736318"/>
            <a:ext cx="1642308" cy="461665"/>
          </a:xfrm>
          <a:prstGeom prst="rect">
            <a:avLst/>
          </a:prstGeom>
          <a:noFill/>
        </p:spPr>
        <p:txBody>
          <a:bodyPr wrap="square" lIns="91440" tIns="45720" rIns="91440" bIns="45720" rtlCol="0" anchor="ctr">
            <a:spAutoFit/>
          </a:bodyPr>
          <a:lstStyle/>
          <a:p>
            <a:r>
              <a:rPr lang="en-US" sz="2400" b="1">
                <a:solidFill>
                  <a:schemeClr val="bg1"/>
                </a:solidFill>
                <a:latin typeface="Helvetica"/>
                <a:cs typeface="Helvetica"/>
              </a:rPr>
              <a:t>Litigation </a:t>
            </a:r>
          </a:p>
        </p:txBody>
      </p:sp>
      <p:sp>
        <p:nvSpPr>
          <p:cNvPr id="7" name="TextBox 6">
            <a:extLst>
              <a:ext uri="{FF2B5EF4-FFF2-40B4-BE49-F238E27FC236}">
                <a16:creationId xmlns:a16="http://schemas.microsoft.com/office/drawing/2014/main" id="{9C1516AF-6653-135A-5FAB-F4EF9071BE67}"/>
              </a:ext>
            </a:extLst>
          </p:cNvPr>
          <p:cNvSpPr txBox="1"/>
          <p:nvPr/>
        </p:nvSpPr>
        <p:spPr>
          <a:xfrm>
            <a:off x="685799" y="2145565"/>
            <a:ext cx="3392348" cy="3600986"/>
          </a:xfrm>
          <a:prstGeom prst="rect">
            <a:avLst/>
          </a:prstGeom>
          <a:noFill/>
        </p:spPr>
        <p:txBody>
          <a:bodyPr wrap="square" lIns="91440" tIns="45720" rIns="91440" bIns="45720" rtlCol="0" anchor="t">
            <a:spAutoFit/>
          </a:bodyPr>
          <a:lstStyle/>
          <a:p>
            <a:r>
              <a:rPr lang="en-US" sz="1900" b="1">
                <a:latin typeface="Helvetica" panose="020B0604020202020204" pitchFamily="34" charset="0"/>
                <a:cs typeface="Helvetica" panose="020B0604020202020204" pitchFamily="34" charset="0"/>
              </a:rPr>
              <a:t>Preparation</a:t>
            </a:r>
            <a:r>
              <a:rPr lang="en-US" sz="1900">
                <a:latin typeface="Helvetica" panose="020B0604020202020204" pitchFamily="34" charset="0"/>
                <a:cs typeface="Helvetica" panose="020B0604020202020204" pitchFamily="34" charset="0"/>
              </a:rPr>
              <a:t> is the key to success:</a:t>
            </a:r>
          </a:p>
          <a:p>
            <a:pPr marL="342900" indent="-342900">
              <a:buFont typeface="Arial" panose="020B0604020202020204" pitchFamily="34" charset="0"/>
              <a:buChar char="•"/>
            </a:pPr>
            <a:r>
              <a:rPr lang="en-US" sz="1900">
                <a:latin typeface="Helvetica"/>
                <a:cs typeface="Helvetica"/>
              </a:rPr>
              <a:t>Be ready to </a:t>
            </a:r>
            <a:r>
              <a:rPr lang="en-US" sz="1900" b="1">
                <a:latin typeface="Helvetica"/>
                <a:cs typeface="Helvetica"/>
              </a:rPr>
              <a:t>file lawsuits </a:t>
            </a:r>
            <a:r>
              <a:rPr lang="en-US" sz="1900">
                <a:latin typeface="Helvetica"/>
                <a:cs typeface="Helvetica"/>
              </a:rPr>
              <a:t>against </a:t>
            </a:r>
            <a:r>
              <a:rPr lang="en-US" sz="1900" b="1">
                <a:latin typeface="Helvetica"/>
                <a:cs typeface="Helvetica"/>
              </a:rPr>
              <a:t>unconstitutional</a:t>
            </a:r>
            <a:r>
              <a:rPr lang="en-US" sz="1900">
                <a:latin typeface="Helvetica"/>
                <a:cs typeface="Helvetica"/>
              </a:rPr>
              <a:t> policies</a:t>
            </a:r>
          </a:p>
          <a:p>
            <a:pPr marL="342900" indent="-342900">
              <a:buFont typeface="Arial" panose="020B0604020202020204" pitchFamily="34" charset="0"/>
              <a:buChar char="•"/>
            </a:pPr>
            <a:r>
              <a:rPr lang="en-US" sz="1900">
                <a:latin typeface="Helvetica"/>
                <a:cs typeface="Helvetica"/>
              </a:rPr>
              <a:t>Create programs to </a:t>
            </a:r>
            <a:r>
              <a:rPr lang="en-US" sz="1900" b="1">
                <a:latin typeface="Helvetica"/>
                <a:cs typeface="Helvetica"/>
              </a:rPr>
              <a:t>provide legal support</a:t>
            </a:r>
            <a:r>
              <a:rPr lang="en-US" sz="1900">
                <a:latin typeface="Helvetica"/>
                <a:cs typeface="Helvetica"/>
              </a:rPr>
              <a:t> to those impacted by unjust policies</a:t>
            </a:r>
          </a:p>
          <a:p>
            <a:pPr marL="342900" indent="-342900">
              <a:buFont typeface="Arial" panose="020B0604020202020204" pitchFamily="34" charset="0"/>
              <a:buChar char="•"/>
            </a:pPr>
            <a:r>
              <a:rPr lang="en-US" sz="1900">
                <a:latin typeface="Helvetica"/>
                <a:cs typeface="Helvetica"/>
              </a:rPr>
              <a:t>Advocate for federal  </a:t>
            </a:r>
            <a:r>
              <a:rPr lang="en-US" sz="1900" b="1">
                <a:latin typeface="Helvetica"/>
                <a:cs typeface="Helvetica"/>
              </a:rPr>
              <a:t>monitoring</a:t>
            </a:r>
            <a:r>
              <a:rPr lang="en-US" sz="1900">
                <a:latin typeface="Helvetica"/>
                <a:cs typeface="Helvetica"/>
              </a:rPr>
              <a:t> and </a:t>
            </a:r>
          </a:p>
          <a:p>
            <a:r>
              <a:rPr lang="en-US" sz="1900" b="1">
                <a:latin typeface="Helvetica"/>
                <a:cs typeface="Helvetica"/>
              </a:rPr>
              <a:t>     reporting</a:t>
            </a:r>
            <a:r>
              <a:rPr lang="en-US" sz="1900">
                <a:latin typeface="Helvetica"/>
                <a:cs typeface="Helvetica"/>
              </a:rPr>
              <a:t> of violations      </a:t>
            </a:r>
            <a:endParaRPr lang="en-US">
              <a:cs typeface="Calibri" panose="020F0502020204030204"/>
            </a:endParaRPr>
          </a:p>
        </p:txBody>
      </p:sp>
      <p:sp>
        <p:nvSpPr>
          <p:cNvPr id="8" name="TextBox 7">
            <a:extLst>
              <a:ext uri="{FF2B5EF4-FFF2-40B4-BE49-F238E27FC236}">
                <a16:creationId xmlns:a16="http://schemas.microsoft.com/office/drawing/2014/main" id="{6FEE4706-6F15-13CA-19F3-7214302E69CD}"/>
              </a:ext>
            </a:extLst>
          </p:cNvPr>
          <p:cNvSpPr txBox="1"/>
          <p:nvPr/>
        </p:nvSpPr>
        <p:spPr>
          <a:xfrm>
            <a:off x="8293769" y="1997398"/>
            <a:ext cx="3212431" cy="3600986"/>
          </a:xfrm>
          <a:prstGeom prst="rect">
            <a:avLst/>
          </a:prstGeom>
          <a:noFill/>
        </p:spPr>
        <p:txBody>
          <a:bodyPr wrap="square" lIns="91440" tIns="45720" rIns="91440" bIns="45720" rtlCol="0" anchor="t">
            <a:spAutoFit/>
          </a:bodyPr>
          <a:lstStyle/>
          <a:p>
            <a:r>
              <a:rPr lang="en-US" sz="1900">
                <a:latin typeface="Helvetica"/>
                <a:cs typeface="Helvetica"/>
              </a:rPr>
              <a:t>Be </a:t>
            </a:r>
            <a:r>
              <a:rPr lang="en-US" sz="1900" b="1">
                <a:latin typeface="Helvetica"/>
                <a:cs typeface="Helvetica"/>
              </a:rPr>
              <a:t>proactive:</a:t>
            </a:r>
            <a:endParaRPr lang="en-US">
              <a:latin typeface="Calibri" panose="020F0502020204030204"/>
              <a:cs typeface="Calibri" panose="020F0502020204030204"/>
            </a:endParaRPr>
          </a:p>
          <a:p>
            <a:pPr marL="342900" indent="-342900">
              <a:buFont typeface="Arial"/>
              <a:buChar char="•"/>
            </a:pPr>
            <a:r>
              <a:rPr lang="en-US" sz="1900">
                <a:latin typeface="Helvetica"/>
                <a:cs typeface="Helvetica"/>
              </a:rPr>
              <a:t>Create and </a:t>
            </a:r>
            <a:r>
              <a:rPr lang="en-US" sz="1900" b="1">
                <a:latin typeface="Helvetica"/>
                <a:cs typeface="Helvetica"/>
              </a:rPr>
              <a:t>support legislation </a:t>
            </a:r>
            <a:r>
              <a:rPr lang="en-US" sz="1900">
                <a:latin typeface="Helvetica"/>
                <a:cs typeface="Helvetica"/>
              </a:rPr>
              <a:t>to counter Project 2025</a:t>
            </a:r>
            <a:endParaRPr lang="en-US">
              <a:cs typeface="Calibri"/>
            </a:endParaRPr>
          </a:p>
          <a:p>
            <a:pPr marL="342900" indent="-342900">
              <a:buFont typeface="Arial" panose="020B0604020202020204" pitchFamily="34" charset="0"/>
              <a:buChar char="•"/>
            </a:pPr>
            <a:r>
              <a:rPr lang="en-US" sz="1900" b="1">
                <a:latin typeface="Helvetica"/>
                <a:cs typeface="Helvetica"/>
              </a:rPr>
              <a:t>Build strong coalitions </a:t>
            </a:r>
            <a:r>
              <a:rPr lang="en-US" sz="1900">
                <a:latin typeface="Helvetica"/>
                <a:cs typeface="Helvetica"/>
              </a:rPr>
              <a:t>with likeminded </a:t>
            </a:r>
            <a:r>
              <a:rPr lang="en-US" sz="1900" b="1">
                <a:latin typeface="Helvetica"/>
                <a:cs typeface="Helvetica"/>
              </a:rPr>
              <a:t>advocates </a:t>
            </a:r>
            <a:r>
              <a:rPr lang="en-US" sz="1900">
                <a:latin typeface="Helvetica"/>
                <a:cs typeface="Helvetica"/>
              </a:rPr>
              <a:t>now</a:t>
            </a:r>
          </a:p>
          <a:p>
            <a:pPr marL="342900" indent="-342900">
              <a:buFont typeface="Arial" panose="020B0604020202020204" pitchFamily="34" charset="0"/>
              <a:buChar char="•"/>
            </a:pPr>
            <a:r>
              <a:rPr lang="en-US" sz="1900">
                <a:latin typeface="Helvetica"/>
                <a:cs typeface="Helvetica"/>
              </a:rPr>
              <a:t>Develop policy that </a:t>
            </a:r>
            <a:r>
              <a:rPr lang="en-US" sz="1900" b="1">
                <a:latin typeface="Helvetica"/>
                <a:cs typeface="Helvetica"/>
              </a:rPr>
              <a:t>counteracts</a:t>
            </a:r>
            <a:r>
              <a:rPr lang="en-US" sz="1900">
                <a:latin typeface="Helvetica"/>
                <a:cs typeface="Helvetica"/>
              </a:rPr>
              <a:t> radical principles that are based upon </a:t>
            </a:r>
            <a:r>
              <a:rPr lang="en-US" sz="1900" b="1">
                <a:latin typeface="Helvetica"/>
                <a:cs typeface="Helvetica"/>
              </a:rPr>
              <a:t>justice, equity, inclusivity</a:t>
            </a:r>
            <a:r>
              <a:rPr lang="en-US" sz="1900">
                <a:latin typeface="Helvetica"/>
                <a:cs typeface="Helvetica"/>
              </a:rPr>
              <a:t>, and more</a:t>
            </a:r>
          </a:p>
        </p:txBody>
      </p:sp>
    </p:spTree>
    <p:extLst>
      <p:ext uri="{BB962C8B-B14F-4D97-AF65-F5344CB8AC3E}">
        <p14:creationId xmlns:p14="http://schemas.microsoft.com/office/powerpoint/2010/main" val="494483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sp>
        <p:nvSpPr>
          <p:cNvPr id="30" name="Title 6">
            <a:extLst>
              <a:ext uri="{FF2B5EF4-FFF2-40B4-BE49-F238E27FC236}">
                <a16:creationId xmlns:a16="http://schemas.microsoft.com/office/drawing/2014/main" id="{5F4912ED-C0E0-8AA6-FBA8-7C09D69602AC}"/>
              </a:ext>
            </a:extLst>
          </p:cNvPr>
          <p:cNvSpPr txBox="1">
            <a:spLocks/>
          </p:cNvSpPr>
          <p:nvPr/>
        </p:nvSpPr>
        <p:spPr>
          <a:xfrm>
            <a:off x="683964" y="685195"/>
            <a:ext cx="10957540" cy="68855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i="0" kern="1200">
                <a:solidFill>
                  <a:schemeClr val="tx1"/>
                </a:solidFill>
                <a:latin typeface="Helvetica" pitchFamily="2" charset="0"/>
                <a:ea typeface="+mj-ea"/>
                <a:cs typeface="+mj-cs"/>
              </a:defRPr>
            </a:lvl1pPr>
          </a:lstStyle>
          <a:p>
            <a:r>
              <a:rPr lang="en-US" sz="3000">
                <a:latin typeface="Helvetica"/>
                <a:cs typeface="Helvetica"/>
              </a:rPr>
              <a:t>Legislative Activism Example: Stop Project 2025 Task Force</a:t>
            </a:r>
          </a:p>
        </p:txBody>
      </p:sp>
      <p:sp>
        <p:nvSpPr>
          <p:cNvPr id="2" name="Rectangle 1">
            <a:extLst>
              <a:ext uri="{FF2B5EF4-FFF2-40B4-BE49-F238E27FC236}">
                <a16:creationId xmlns:a16="http://schemas.microsoft.com/office/drawing/2014/main" id="{1B06E54A-ABB8-9922-CB73-3C52D38A9FD1}"/>
              </a:ext>
            </a:extLst>
          </p:cNvPr>
          <p:cNvSpPr/>
          <p:nvPr/>
        </p:nvSpPr>
        <p:spPr>
          <a:xfrm>
            <a:off x="890702" y="1470502"/>
            <a:ext cx="3877938" cy="47010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latin typeface="Helvetica" panose="020B0604020202020204" pitchFamily="34" charset="0"/>
              <a:cs typeface="Helvetica" panose="020B0604020202020204" pitchFamily="34" charset="0"/>
            </a:endParaRPr>
          </a:p>
          <a:p>
            <a:pPr algn="ctr"/>
            <a:endParaRPr lang="en-US">
              <a:latin typeface="Helvetica" panose="020B0604020202020204" pitchFamily="34" charset="0"/>
              <a:cs typeface="Helvetica" panose="020B0604020202020204" pitchFamily="34" charset="0"/>
            </a:endParaRPr>
          </a:p>
          <a:p>
            <a:pPr algn="ctr"/>
            <a:r>
              <a:rPr lang="en-US" sz="2300"/>
              <a:t>Formed in June 2024, </a:t>
            </a:r>
            <a:r>
              <a:rPr lang="en-US" sz="2300" b="1"/>
              <a:t>progressive members of Congress </a:t>
            </a:r>
            <a:r>
              <a:rPr lang="en-US" sz="2300"/>
              <a:t>and </a:t>
            </a:r>
            <a:r>
              <a:rPr lang="en-US" sz="2300" b="1"/>
              <a:t>advocacy organizations </a:t>
            </a:r>
            <a:r>
              <a:rPr lang="en-US" sz="2300"/>
              <a:t>work to address and combat Project 2025 by:</a:t>
            </a:r>
            <a:endParaRPr lang="en-US" sz="2300">
              <a:cs typeface="Calibri"/>
            </a:endParaRPr>
          </a:p>
          <a:p>
            <a:pPr marL="285750" indent="-285750" algn="ctr">
              <a:buFont typeface="Arial" panose="020B0604020202020204" pitchFamily="34" charset="0"/>
              <a:buChar char="•"/>
            </a:pPr>
            <a:r>
              <a:rPr lang="en-US" sz="2300">
                <a:cs typeface="Calibri"/>
              </a:rPr>
              <a:t>Raising </a:t>
            </a:r>
            <a:r>
              <a:rPr lang="en-US" sz="2300" b="1">
                <a:cs typeface="Calibri"/>
              </a:rPr>
              <a:t>public awareness</a:t>
            </a:r>
          </a:p>
          <a:p>
            <a:pPr marL="285750" indent="-285750" algn="ctr">
              <a:buFont typeface="Arial" panose="020B0604020202020204" pitchFamily="34" charset="0"/>
              <a:buChar char="•"/>
            </a:pPr>
            <a:r>
              <a:rPr lang="en-US" sz="2300">
                <a:cs typeface="Calibri"/>
              </a:rPr>
              <a:t>Developing opposition s</a:t>
            </a:r>
            <a:r>
              <a:rPr lang="en-US" sz="2300" b="1">
                <a:cs typeface="Calibri"/>
              </a:rPr>
              <a:t>trategies and legislation</a:t>
            </a:r>
          </a:p>
          <a:p>
            <a:pPr marL="285750" indent="-285750" algn="ctr">
              <a:buFont typeface="Arial" panose="020B0604020202020204" pitchFamily="34" charset="0"/>
              <a:buChar char="•"/>
            </a:pPr>
            <a:r>
              <a:rPr lang="en-US" sz="2300">
                <a:cs typeface="Calibri"/>
              </a:rPr>
              <a:t>Preparing a </a:t>
            </a:r>
            <a:r>
              <a:rPr lang="en-US" sz="2300" b="1">
                <a:cs typeface="Calibri"/>
              </a:rPr>
              <a:t>plan to fight</a:t>
            </a:r>
            <a:r>
              <a:rPr lang="en-US" sz="2300">
                <a:cs typeface="Calibri"/>
              </a:rPr>
              <a:t> the Project 2025 agenda beyond the 2024 election cycle</a:t>
            </a:r>
          </a:p>
        </p:txBody>
      </p:sp>
      <p:sp>
        <p:nvSpPr>
          <p:cNvPr id="4" name="Rectangle 3">
            <a:extLst>
              <a:ext uri="{FF2B5EF4-FFF2-40B4-BE49-F238E27FC236}">
                <a16:creationId xmlns:a16="http://schemas.microsoft.com/office/drawing/2014/main" id="{733C6F9C-B92F-C3EC-E708-A9CD5312E666}"/>
              </a:ext>
            </a:extLst>
          </p:cNvPr>
          <p:cNvSpPr/>
          <p:nvPr/>
        </p:nvSpPr>
        <p:spPr>
          <a:xfrm>
            <a:off x="1076325" y="1532424"/>
            <a:ext cx="3506692" cy="456895"/>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000" b="1">
                <a:latin typeface="Helvetica"/>
                <a:cs typeface="Helvetica"/>
              </a:rPr>
              <a:t>What is it?</a:t>
            </a:r>
            <a:endParaRPr lang="en-US" sz="2000" b="1">
              <a:latin typeface="Helvetica" panose="020B0604020202020204" pitchFamily="34" charset="0"/>
              <a:cs typeface="Helvetica" panose="020B0604020202020204" pitchFamily="34" charset="0"/>
            </a:endParaRPr>
          </a:p>
        </p:txBody>
      </p:sp>
      <p:sp>
        <p:nvSpPr>
          <p:cNvPr id="5" name="Rectangle 4">
            <a:extLst>
              <a:ext uri="{FF2B5EF4-FFF2-40B4-BE49-F238E27FC236}">
                <a16:creationId xmlns:a16="http://schemas.microsoft.com/office/drawing/2014/main" id="{DB470D26-F79C-1136-EF36-677F97BDE4EF}"/>
              </a:ext>
            </a:extLst>
          </p:cNvPr>
          <p:cNvSpPr/>
          <p:nvPr/>
        </p:nvSpPr>
        <p:spPr>
          <a:xfrm>
            <a:off x="5129011" y="1432261"/>
            <a:ext cx="6512493" cy="21882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Helvetica" panose="020B0604020202020204" pitchFamily="34" charset="0"/>
              <a:cs typeface="Helvetica" panose="020B0604020202020204" pitchFamily="34" charset="0"/>
            </a:endParaRPr>
          </a:p>
          <a:p>
            <a:pPr marL="285750" indent="-285750" algn="ctr">
              <a:buFontTx/>
              <a:buChar char="-"/>
            </a:pPr>
            <a:endParaRPr lang="en-US"/>
          </a:p>
        </p:txBody>
      </p:sp>
      <p:sp>
        <p:nvSpPr>
          <p:cNvPr id="6" name="Rectangle 5">
            <a:extLst>
              <a:ext uri="{FF2B5EF4-FFF2-40B4-BE49-F238E27FC236}">
                <a16:creationId xmlns:a16="http://schemas.microsoft.com/office/drawing/2014/main" id="{C1C6058B-94F0-3D1F-F804-A0A7F1085B3B}"/>
              </a:ext>
            </a:extLst>
          </p:cNvPr>
          <p:cNvSpPr/>
          <p:nvPr/>
        </p:nvSpPr>
        <p:spPr>
          <a:xfrm>
            <a:off x="5143388" y="3811809"/>
            <a:ext cx="6483738" cy="23609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Helvetica" panose="020B0604020202020204" pitchFamily="34" charset="0"/>
              <a:cs typeface="Helvetica" panose="020B0604020202020204" pitchFamily="34" charset="0"/>
            </a:endParaRPr>
          </a:p>
          <a:p>
            <a:pPr marL="285750" indent="-285750" algn="ctr">
              <a:buFontTx/>
              <a:buChar char="-"/>
            </a:pPr>
            <a:endParaRPr lang="en-US"/>
          </a:p>
        </p:txBody>
      </p:sp>
      <p:sp>
        <p:nvSpPr>
          <p:cNvPr id="7" name="Rectangle 6">
            <a:extLst>
              <a:ext uri="{FF2B5EF4-FFF2-40B4-BE49-F238E27FC236}">
                <a16:creationId xmlns:a16="http://schemas.microsoft.com/office/drawing/2014/main" id="{E5083A80-49D6-00C9-ED3D-EDA6F03A33AE}"/>
              </a:ext>
            </a:extLst>
          </p:cNvPr>
          <p:cNvSpPr/>
          <p:nvPr/>
        </p:nvSpPr>
        <p:spPr>
          <a:xfrm>
            <a:off x="5188163" y="1529660"/>
            <a:ext cx="3773457" cy="456894"/>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000" b="1">
                <a:latin typeface="Helvetica"/>
                <a:cs typeface="Helvetica"/>
              </a:rPr>
              <a:t>Congressional Membership</a:t>
            </a:r>
          </a:p>
        </p:txBody>
      </p:sp>
      <p:sp>
        <p:nvSpPr>
          <p:cNvPr id="14" name="TextBox 13">
            <a:extLst>
              <a:ext uri="{FF2B5EF4-FFF2-40B4-BE49-F238E27FC236}">
                <a16:creationId xmlns:a16="http://schemas.microsoft.com/office/drawing/2014/main" id="{134300B3-F3BA-9131-C100-C729E79E887A}"/>
              </a:ext>
            </a:extLst>
          </p:cNvPr>
          <p:cNvSpPr txBox="1"/>
          <p:nvPr/>
        </p:nvSpPr>
        <p:spPr>
          <a:xfrm>
            <a:off x="8968692" y="1455166"/>
            <a:ext cx="2291337" cy="646331"/>
          </a:xfrm>
          <a:prstGeom prst="rect">
            <a:avLst/>
          </a:prstGeom>
          <a:noFill/>
        </p:spPr>
        <p:txBody>
          <a:bodyPr wrap="square" lIns="91440" tIns="45720" rIns="91440" bIns="45720" rtlCol="0" anchor="t">
            <a:spAutoFit/>
          </a:bodyPr>
          <a:lstStyle/>
          <a:p>
            <a:pPr algn="ctr"/>
            <a:r>
              <a:rPr lang="en-US" b="1">
                <a:solidFill>
                  <a:schemeClr val="bg1"/>
                </a:solidFill>
                <a:latin typeface="Helvetica"/>
                <a:cs typeface="Helvetica"/>
              </a:rPr>
              <a:t>Led By Rep. Jared Huffman (CA-02)</a:t>
            </a:r>
            <a:endParaRPr lang="en-US">
              <a:solidFill>
                <a:schemeClr val="bg1"/>
              </a:solidFill>
            </a:endParaRPr>
          </a:p>
        </p:txBody>
      </p:sp>
      <p:sp>
        <p:nvSpPr>
          <p:cNvPr id="15" name="TextBox 14">
            <a:extLst>
              <a:ext uri="{FF2B5EF4-FFF2-40B4-BE49-F238E27FC236}">
                <a16:creationId xmlns:a16="http://schemas.microsoft.com/office/drawing/2014/main" id="{F57D818F-050B-1FD8-EDB4-D7D563823333}"/>
              </a:ext>
            </a:extLst>
          </p:cNvPr>
          <p:cNvSpPr txBox="1"/>
          <p:nvPr/>
        </p:nvSpPr>
        <p:spPr>
          <a:xfrm>
            <a:off x="5183055" y="3825244"/>
            <a:ext cx="4263096" cy="2431435"/>
          </a:xfrm>
          <a:prstGeom prst="rect">
            <a:avLst/>
          </a:prstGeom>
          <a:noFill/>
        </p:spPr>
        <p:txBody>
          <a:bodyPr wrap="square" lIns="91440" tIns="45720" rIns="91440" bIns="45720" rtlCol="0" anchor="t">
            <a:spAutoFit/>
          </a:bodyPr>
          <a:lstStyle/>
          <a:p>
            <a:pPr algn="ctr"/>
            <a:r>
              <a:rPr lang="en-US" sz="1900">
                <a:solidFill>
                  <a:schemeClr val="bg1"/>
                </a:solidFill>
                <a:latin typeface="Helvetica"/>
                <a:cs typeface="Helvetica"/>
              </a:rPr>
              <a:t>This task force is a blueprint for legislative </a:t>
            </a:r>
            <a:r>
              <a:rPr lang="en-US" sz="1900" b="1">
                <a:solidFill>
                  <a:schemeClr val="bg1"/>
                </a:solidFill>
                <a:latin typeface="Helvetica"/>
                <a:cs typeface="Helvetica"/>
              </a:rPr>
              <a:t>activism</a:t>
            </a:r>
            <a:r>
              <a:rPr lang="en-US" sz="1900">
                <a:solidFill>
                  <a:schemeClr val="bg1"/>
                </a:solidFill>
                <a:latin typeface="Helvetica"/>
                <a:cs typeface="Helvetica"/>
              </a:rPr>
              <a:t> that can be implemented at the </a:t>
            </a:r>
            <a:r>
              <a:rPr lang="en-US" sz="1900" b="1">
                <a:solidFill>
                  <a:schemeClr val="bg1"/>
                </a:solidFill>
                <a:latin typeface="Helvetica"/>
                <a:cs typeface="Helvetica"/>
              </a:rPr>
              <a:t>state</a:t>
            </a:r>
            <a:r>
              <a:rPr lang="en-US" sz="1900">
                <a:solidFill>
                  <a:schemeClr val="bg1"/>
                </a:solidFill>
                <a:latin typeface="Helvetica"/>
                <a:cs typeface="Helvetica"/>
              </a:rPr>
              <a:t> and </a:t>
            </a:r>
            <a:r>
              <a:rPr lang="en-US" sz="1900" b="1">
                <a:solidFill>
                  <a:schemeClr val="bg1"/>
                </a:solidFill>
                <a:latin typeface="Helvetica"/>
                <a:cs typeface="Helvetica"/>
              </a:rPr>
              <a:t>local</a:t>
            </a:r>
            <a:r>
              <a:rPr lang="en-US" sz="1900">
                <a:solidFill>
                  <a:schemeClr val="bg1"/>
                </a:solidFill>
                <a:latin typeface="Helvetica"/>
                <a:cs typeface="Helvetica"/>
              </a:rPr>
              <a:t> levels, as well. We must bring  </a:t>
            </a:r>
            <a:r>
              <a:rPr lang="en-US" sz="1900" b="1">
                <a:solidFill>
                  <a:schemeClr val="bg1"/>
                </a:solidFill>
                <a:latin typeface="Helvetica"/>
                <a:cs typeface="Helvetica"/>
              </a:rPr>
              <a:t>together advocacy groups </a:t>
            </a:r>
            <a:r>
              <a:rPr lang="en-US" sz="1900">
                <a:solidFill>
                  <a:schemeClr val="bg1"/>
                </a:solidFill>
                <a:latin typeface="Helvetica"/>
                <a:cs typeface="Helvetica"/>
              </a:rPr>
              <a:t>and democracy-focused lawmakers to </a:t>
            </a:r>
            <a:r>
              <a:rPr lang="en-US" sz="1900" b="1">
                <a:solidFill>
                  <a:schemeClr val="bg1"/>
                </a:solidFill>
                <a:latin typeface="Helvetica"/>
                <a:cs typeface="Helvetica"/>
              </a:rPr>
              <a:t>STOP project 2025</a:t>
            </a:r>
            <a:r>
              <a:rPr lang="en-US" sz="1900">
                <a:solidFill>
                  <a:schemeClr val="bg1"/>
                </a:solidFill>
                <a:latin typeface="Helvetica"/>
                <a:cs typeface="Helvetica"/>
              </a:rPr>
              <a:t>. </a:t>
            </a:r>
            <a:endParaRPr lang="en-US">
              <a:solidFill>
                <a:schemeClr val="bg1"/>
              </a:solidFill>
            </a:endParaRPr>
          </a:p>
          <a:p>
            <a:pPr algn="ctr"/>
            <a:r>
              <a:rPr lang="en-US" sz="1900">
                <a:solidFill>
                  <a:schemeClr val="bg1"/>
                </a:solidFill>
                <a:latin typeface="Helvetica"/>
                <a:cs typeface="Helvetica"/>
              </a:rPr>
              <a:t>There is </a:t>
            </a:r>
            <a:r>
              <a:rPr lang="en-US" sz="1900" b="1">
                <a:solidFill>
                  <a:schemeClr val="bg1"/>
                </a:solidFill>
                <a:latin typeface="Helvetica"/>
                <a:cs typeface="Helvetica"/>
              </a:rPr>
              <a:t>POWER</a:t>
            </a:r>
            <a:r>
              <a:rPr lang="en-US" sz="1900">
                <a:solidFill>
                  <a:schemeClr val="bg1"/>
                </a:solidFill>
                <a:latin typeface="Helvetica"/>
                <a:cs typeface="Helvetica"/>
              </a:rPr>
              <a:t> in numbers!</a:t>
            </a:r>
            <a:endParaRPr lang="en-US">
              <a:solidFill>
                <a:schemeClr val="bg1"/>
              </a:solidFill>
            </a:endParaRPr>
          </a:p>
        </p:txBody>
      </p:sp>
      <p:sp>
        <p:nvSpPr>
          <p:cNvPr id="3" name="TextBox 2">
            <a:extLst>
              <a:ext uri="{FF2B5EF4-FFF2-40B4-BE49-F238E27FC236}">
                <a16:creationId xmlns:a16="http://schemas.microsoft.com/office/drawing/2014/main" id="{9618E7BD-1B5C-7AD5-EE15-D2DD7DCB98C9}"/>
              </a:ext>
            </a:extLst>
          </p:cNvPr>
          <p:cNvSpPr txBox="1"/>
          <p:nvPr/>
        </p:nvSpPr>
        <p:spPr>
          <a:xfrm>
            <a:off x="5129011" y="2356585"/>
            <a:ext cx="3067705" cy="113877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700">
                <a:solidFill>
                  <a:schemeClr val="bg1"/>
                </a:solidFill>
                <a:latin typeface="Helvetica"/>
                <a:cs typeface="Helvetica"/>
              </a:rPr>
              <a:t>Diana DeGette (CO-01)</a:t>
            </a:r>
          </a:p>
          <a:p>
            <a:pPr marL="285750" indent="-285750">
              <a:buFont typeface="Arial" panose="020B0604020202020204" pitchFamily="34" charset="0"/>
              <a:buChar char="•"/>
            </a:pPr>
            <a:r>
              <a:rPr lang="en-US" sz="1700">
                <a:solidFill>
                  <a:schemeClr val="bg1"/>
                </a:solidFill>
                <a:latin typeface="Helvetica"/>
                <a:cs typeface="Helvetica"/>
              </a:rPr>
              <a:t>Mark Pocan (WI-02)</a:t>
            </a:r>
          </a:p>
          <a:p>
            <a:pPr marL="285750" indent="-285750">
              <a:buFont typeface="Arial" panose="020B0604020202020204" pitchFamily="34" charset="0"/>
              <a:buChar char="•"/>
            </a:pPr>
            <a:r>
              <a:rPr lang="en-US" sz="1700">
                <a:solidFill>
                  <a:schemeClr val="bg1"/>
                </a:solidFill>
                <a:latin typeface="Helvetica"/>
                <a:cs typeface="Helvetica"/>
              </a:rPr>
              <a:t>Ted Lieu (CA-36)</a:t>
            </a:r>
          </a:p>
          <a:p>
            <a:pPr marL="285750" indent="-285750">
              <a:buFont typeface="Arial" panose="020B0604020202020204" pitchFamily="34" charset="0"/>
              <a:buChar char="•"/>
            </a:pPr>
            <a:r>
              <a:rPr lang="en-US" sz="1700">
                <a:solidFill>
                  <a:schemeClr val="bg1"/>
                </a:solidFill>
                <a:latin typeface="Helvetica"/>
                <a:cs typeface="Helvetica"/>
              </a:rPr>
              <a:t>Pramila Jayapal (WA-07)</a:t>
            </a:r>
          </a:p>
        </p:txBody>
      </p:sp>
      <p:sp>
        <p:nvSpPr>
          <p:cNvPr id="12" name="TextBox 11">
            <a:extLst>
              <a:ext uri="{FF2B5EF4-FFF2-40B4-BE49-F238E27FC236}">
                <a16:creationId xmlns:a16="http://schemas.microsoft.com/office/drawing/2014/main" id="{B26F3EDA-141C-D8BE-C6AA-22CE31FE6BF9}"/>
              </a:ext>
            </a:extLst>
          </p:cNvPr>
          <p:cNvSpPr txBox="1"/>
          <p:nvPr/>
        </p:nvSpPr>
        <p:spPr>
          <a:xfrm>
            <a:off x="5188227" y="1987253"/>
            <a:ext cx="2291337" cy="369332"/>
          </a:xfrm>
          <a:prstGeom prst="rect">
            <a:avLst/>
          </a:prstGeom>
          <a:noFill/>
        </p:spPr>
        <p:txBody>
          <a:bodyPr wrap="square" lIns="91440" tIns="45720" rIns="91440" bIns="45720" rtlCol="0" anchor="t">
            <a:spAutoFit/>
          </a:bodyPr>
          <a:lstStyle/>
          <a:p>
            <a:pPr algn="ctr"/>
            <a:r>
              <a:rPr lang="en-US" b="1">
                <a:solidFill>
                  <a:schemeClr val="bg1"/>
                </a:solidFill>
                <a:latin typeface="Helvetica"/>
                <a:cs typeface="Helvetica"/>
              </a:rPr>
              <a:t>Democrat Support:</a:t>
            </a:r>
            <a:endParaRPr lang="en-US">
              <a:solidFill>
                <a:schemeClr val="bg1"/>
              </a:solidFill>
            </a:endParaRPr>
          </a:p>
        </p:txBody>
      </p:sp>
      <p:sp>
        <p:nvSpPr>
          <p:cNvPr id="13" name="TextBox 12">
            <a:extLst>
              <a:ext uri="{FF2B5EF4-FFF2-40B4-BE49-F238E27FC236}">
                <a16:creationId xmlns:a16="http://schemas.microsoft.com/office/drawing/2014/main" id="{FB3BDC77-D08B-3FF5-E693-F540341E6543}"/>
              </a:ext>
            </a:extLst>
          </p:cNvPr>
          <p:cNvSpPr txBox="1"/>
          <p:nvPr/>
        </p:nvSpPr>
        <p:spPr>
          <a:xfrm>
            <a:off x="8019395" y="2356584"/>
            <a:ext cx="3508874" cy="113877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700">
                <a:solidFill>
                  <a:schemeClr val="bg1"/>
                </a:solidFill>
                <a:latin typeface="Helvetica"/>
                <a:cs typeface="Helvetica"/>
              </a:rPr>
              <a:t>Nanette Diaz Barragan (CA-44)</a:t>
            </a:r>
          </a:p>
          <a:p>
            <a:pPr marL="285750" indent="-285750">
              <a:buFont typeface="Arial" panose="020B0604020202020204" pitchFamily="34" charset="0"/>
              <a:buChar char="•"/>
            </a:pPr>
            <a:r>
              <a:rPr lang="en-US" sz="1700">
                <a:solidFill>
                  <a:schemeClr val="bg1"/>
                </a:solidFill>
                <a:latin typeface="Helvetica"/>
                <a:cs typeface="Helvetica"/>
              </a:rPr>
              <a:t>Judy Chu (CA-28)</a:t>
            </a:r>
          </a:p>
          <a:p>
            <a:pPr marL="285750" indent="-285750">
              <a:buFont typeface="Arial" panose="020B0604020202020204" pitchFamily="34" charset="0"/>
              <a:buChar char="•"/>
            </a:pPr>
            <a:r>
              <a:rPr lang="en-US" sz="1700">
                <a:solidFill>
                  <a:schemeClr val="bg1"/>
                </a:solidFill>
                <a:latin typeface="Helvetica"/>
                <a:cs typeface="Helvetica"/>
              </a:rPr>
              <a:t>Jamie </a:t>
            </a:r>
            <a:r>
              <a:rPr lang="en-US" sz="1700" err="1">
                <a:solidFill>
                  <a:schemeClr val="bg1"/>
                </a:solidFill>
                <a:latin typeface="Helvetica"/>
                <a:cs typeface="Helvetica"/>
              </a:rPr>
              <a:t>Raskin</a:t>
            </a:r>
            <a:r>
              <a:rPr lang="en-US" sz="1700">
                <a:solidFill>
                  <a:schemeClr val="bg1"/>
                </a:solidFill>
                <a:latin typeface="Helvetica"/>
                <a:cs typeface="Helvetica"/>
              </a:rPr>
              <a:t> (MD-08)</a:t>
            </a:r>
          </a:p>
          <a:p>
            <a:pPr marL="285750" indent="-285750">
              <a:buFont typeface="Arial" panose="020B0604020202020204" pitchFamily="34" charset="0"/>
              <a:buChar char="•"/>
            </a:pPr>
            <a:r>
              <a:rPr lang="en-US" sz="1700">
                <a:solidFill>
                  <a:schemeClr val="bg1"/>
                </a:solidFill>
                <a:latin typeface="Helvetica"/>
                <a:cs typeface="Helvetica"/>
              </a:rPr>
              <a:t>Ayanna Pressley (MA-07)</a:t>
            </a:r>
          </a:p>
        </p:txBody>
      </p:sp>
      <p:pic>
        <p:nvPicPr>
          <p:cNvPr id="18" name="Picture 17" descr="A white donkey with stars on it&#10;&#10;Description automatically generated">
            <a:extLst>
              <a:ext uri="{FF2B5EF4-FFF2-40B4-BE49-F238E27FC236}">
                <a16:creationId xmlns:a16="http://schemas.microsoft.com/office/drawing/2014/main" id="{4A4A592D-A36B-270E-58EC-2FF21018D87B}"/>
              </a:ext>
            </a:extLst>
          </p:cNvPr>
          <p:cNvPicPr>
            <a:picLocks noChangeAspect="1"/>
          </p:cNvPicPr>
          <p:nvPr/>
        </p:nvPicPr>
        <p:blipFill>
          <a:blip r:embed="rId3"/>
          <a:stretch>
            <a:fillRect/>
          </a:stretch>
        </p:blipFill>
        <p:spPr>
          <a:xfrm>
            <a:off x="9639252" y="4085450"/>
            <a:ext cx="1805803" cy="1805803"/>
          </a:xfrm>
          <a:prstGeom prst="rect">
            <a:avLst/>
          </a:prstGeom>
        </p:spPr>
      </p:pic>
    </p:spTree>
    <p:extLst>
      <p:ext uri="{BB962C8B-B14F-4D97-AF65-F5344CB8AC3E}">
        <p14:creationId xmlns:p14="http://schemas.microsoft.com/office/powerpoint/2010/main" val="3123368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3338F-3C0F-6CA8-84CD-F1DBD34F61B0}"/>
              </a:ext>
            </a:extLst>
          </p:cNvPr>
          <p:cNvSpPr>
            <a:spLocks noGrp="1"/>
          </p:cNvSpPr>
          <p:nvPr>
            <p:ph type="title"/>
          </p:nvPr>
        </p:nvSpPr>
        <p:spPr/>
        <p:txBody>
          <a:bodyPr>
            <a:normAutofit fontScale="90000"/>
          </a:bodyPr>
          <a:lstStyle/>
          <a:p>
            <a:r>
              <a:rPr lang="en-US">
                <a:latin typeface="Helvetica"/>
                <a:cs typeface="Helvetica"/>
              </a:rPr>
              <a:t>REMEMBER!!!</a:t>
            </a:r>
          </a:p>
        </p:txBody>
      </p:sp>
      <p:sp>
        <p:nvSpPr>
          <p:cNvPr id="3" name="Footer Placeholder 2">
            <a:extLst>
              <a:ext uri="{FF2B5EF4-FFF2-40B4-BE49-F238E27FC236}">
                <a16:creationId xmlns:a16="http://schemas.microsoft.com/office/drawing/2014/main" id="{AA493CB2-D473-36E5-24EA-732140D057CE}"/>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6ACF5A41-8E4B-4097-2DCD-40DA21A2FA37}"/>
              </a:ext>
            </a:extLst>
          </p:cNvPr>
          <p:cNvSpPr>
            <a:spLocks noGrp="1"/>
          </p:cNvSpPr>
          <p:nvPr>
            <p:ph type="sldNum" sz="quarter" idx="12"/>
          </p:nvPr>
        </p:nvSpPr>
        <p:spPr/>
        <p:txBody>
          <a:bodyPr/>
          <a:lstStyle/>
          <a:p>
            <a:fld id="{CED42BD1-B6D5-F84D-B583-855B99579C6A}" type="slidenum">
              <a:rPr lang="en-US" smtClean="0"/>
              <a:pPr/>
              <a:t>27</a:t>
            </a:fld>
            <a:endParaRPr lang="en-US"/>
          </a:p>
        </p:txBody>
      </p:sp>
      <p:sp>
        <p:nvSpPr>
          <p:cNvPr id="5" name="TextBox 4">
            <a:extLst>
              <a:ext uri="{FF2B5EF4-FFF2-40B4-BE49-F238E27FC236}">
                <a16:creationId xmlns:a16="http://schemas.microsoft.com/office/drawing/2014/main" id="{D757AE18-7D3D-9046-C52C-030D63CC4408}"/>
              </a:ext>
            </a:extLst>
          </p:cNvPr>
          <p:cNvSpPr txBox="1"/>
          <p:nvPr/>
        </p:nvSpPr>
        <p:spPr>
          <a:xfrm>
            <a:off x="6094979" y="1004369"/>
            <a:ext cx="5421147" cy="5170646"/>
          </a:xfrm>
          <a:prstGeom prst="rect">
            <a:avLst/>
          </a:prstGeom>
          <a:noFill/>
        </p:spPr>
        <p:txBody>
          <a:bodyPr wrap="square" lIns="91440" tIns="45720" rIns="91440" bIns="45720" rtlCol="0" anchor="t">
            <a:spAutoFit/>
          </a:bodyPr>
          <a:lstStyle/>
          <a:p>
            <a:pPr algn="ctr"/>
            <a:r>
              <a:rPr lang="en-US" sz="2400" b="1">
                <a:solidFill>
                  <a:srgbClr val="C00000"/>
                </a:solidFill>
                <a:latin typeface="Helvetica"/>
                <a:cs typeface="Helvetica"/>
              </a:rPr>
              <a:t>We are well-positioned to WIN the fight to STOP Project 2025!</a:t>
            </a:r>
            <a:endParaRPr lang="en-US" b="1">
              <a:solidFill>
                <a:srgbClr val="C00000"/>
              </a:solidFill>
              <a:latin typeface="Helvetica"/>
              <a:cs typeface="Helvetica"/>
            </a:endParaRPr>
          </a:p>
          <a:p>
            <a:pPr algn="ctr"/>
            <a:endParaRPr lang="en-US"/>
          </a:p>
          <a:p>
            <a:pPr algn="ctr"/>
            <a:r>
              <a:rPr lang="en-US" sz="2400">
                <a:latin typeface="Arial"/>
                <a:ea typeface="Aptos" panose="020B0004020202020204" pitchFamily="34" charset="0"/>
                <a:cs typeface="Arial"/>
              </a:rPr>
              <a:t>•</a:t>
            </a:r>
            <a:r>
              <a:rPr lang="en-US" sz="2400">
                <a:latin typeface="Helvetica"/>
                <a:ea typeface="Aptos" panose="020B0004020202020204" pitchFamily="34" charset="0"/>
                <a:cs typeface="Helvetica"/>
              </a:rPr>
              <a:t>We are the </a:t>
            </a:r>
            <a:r>
              <a:rPr lang="en-US" sz="2400" b="1">
                <a:solidFill>
                  <a:srgbClr val="C00000"/>
                </a:solidFill>
                <a:latin typeface="Helvetica"/>
                <a:ea typeface="Aptos" panose="020B0004020202020204" pitchFamily="34" charset="0"/>
                <a:cs typeface="Helvetica"/>
              </a:rPr>
              <a:t>majority</a:t>
            </a:r>
            <a:r>
              <a:rPr lang="en-US" sz="2400">
                <a:latin typeface="Helvetica"/>
                <a:ea typeface="Aptos" panose="020B0004020202020204" pitchFamily="34" charset="0"/>
                <a:cs typeface="Helvetica"/>
              </a:rPr>
              <a:t> and we hold more </a:t>
            </a:r>
            <a:r>
              <a:rPr lang="en-US" sz="2400" b="1">
                <a:solidFill>
                  <a:srgbClr val="C00000"/>
                </a:solidFill>
                <a:latin typeface="Helvetica"/>
                <a:ea typeface="Aptos" panose="020B0004020202020204" pitchFamily="34" charset="0"/>
                <a:cs typeface="Helvetica"/>
              </a:rPr>
              <a:t>power</a:t>
            </a:r>
            <a:r>
              <a:rPr lang="en-US" sz="2400">
                <a:latin typeface="Helvetica"/>
                <a:ea typeface="Aptos" panose="020B0004020202020204" pitchFamily="34" charset="0"/>
                <a:cs typeface="Helvetica"/>
              </a:rPr>
              <a:t> together!</a:t>
            </a:r>
            <a:endParaRPr lang="en-US">
              <a:latin typeface="Helvetica"/>
              <a:cs typeface="Helvetica"/>
            </a:endParaRPr>
          </a:p>
          <a:p>
            <a:pPr algn="ctr"/>
            <a:endParaRPr lang="en-US" sz="2400">
              <a:latin typeface="Helvetica"/>
              <a:ea typeface="Aptos" panose="020B0004020202020204" pitchFamily="34" charset="0"/>
              <a:cs typeface="Helvetica"/>
            </a:endParaRPr>
          </a:p>
          <a:p>
            <a:pPr algn="ctr"/>
            <a:r>
              <a:rPr lang="en-US" sz="2400">
                <a:latin typeface="Arial"/>
                <a:ea typeface="Aptos" panose="020B0004020202020204" pitchFamily="34" charset="0"/>
                <a:cs typeface="Arial"/>
              </a:rPr>
              <a:t>•</a:t>
            </a:r>
            <a:r>
              <a:rPr lang="en-US" sz="2400">
                <a:effectLst/>
                <a:latin typeface="Helvetica"/>
                <a:ea typeface="Aptos" panose="020B0004020202020204" pitchFamily="34" charset="0"/>
                <a:cs typeface="Helvetica"/>
              </a:rPr>
              <a:t>We must </a:t>
            </a:r>
            <a:r>
              <a:rPr lang="en-US" sz="2400">
                <a:latin typeface="Helvetica"/>
                <a:ea typeface="Aptos" panose="020B0004020202020204" pitchFamily="34" charset="0"/>
                <a:cs typeface="Helvetica"/>
              </a:rPr>
              <a:t>turn-out and </a:t>
            </a:r>
            <a:r>
              <a:rPr lang="en-US" sz="2400" b="1">
                <a:solidFill>
                  <a:srgbClr val="C00000"/>
                </a:solidFill>
                <a:effectLst/>
                <a:latin typeface="Helvetica"/>
                <a:ea typeface="Aptos" panose="020B0004020202020204" pitchFamily="34" charset="0"/>
                <a:cs typeface="Helvetica"/>
              </a:rPr>
              <a:t>vote</a:t>
            </a:r>
            <a:r>
              <a:rPr lang="en-US" sz="2400">
                <a:effectLst/>
                <a:latin typeface="Helvetica"/>
                <a:ea typeface="Aptos" panose="020B0004020202020204" pitchFamily="34" charset="0"/>
                <a:cs typeface="Helvetica"/>
              </a:rPr>
              <a:t> </a:t>
            </a:r>
            <a:r>
              <a:rPr lang="en-US" sz="2400">
                <a:latin typeface="Helvetica"/>
                <a:ea typeface="Aptos" panose="020B0004020202020204" pitchFamily="34" charset="0"/>
                <a:cs typeface="Helvetica"/>
              </a:rPr>
              <a:t>to secure our</a:t>
            </a:r>
            <a:r>
              <a:rPr lang="en-US" sz="2400">
                <a:effectLst/>
                <a:latin typeface="Helvetica"/>
                <a:ea typeface="Aptos" panose="020B0004020202020204" pitchFamily="34" charset="0"/>
                <a:cs typeface="Helvetica"/>
              </a:rPr>
              <a:t> </a:t>
            </a:r>
            <a:r>
              <a:rPr lang="en-US" sz="2400" b="1">
                <a:solidFill>
                  <a:srgbClr val="C00000"/>
                </a:solidFill>
                <a:effectLst/>
                <a:latin typeface="Helvetica"/>
                <a:ea typeface="Aptos" panose="020B0004020202020204" pitchFamily="34" charset="0"/>
                <a:cs typeface="Helvetica"/>
              </a:rPr>
              <a:t>democracy</a:t>
            </a:r>
            <a:r>
              <a:rPr lang="en-US" sz="2400">
                <a:latin typeface="Helvetica"/>
                <a:ea typeface="Aptos" panose="020B0004020202020204" pitchFamily="34" charset="0"/>
                <a:cs typeface="Helvetica"/>
              </a:rPr>
              <a:t>!</a:t>
            </a:r>
            <a:endParaRPr lang="en-US" sz="2400">
              <a:latin typeface="Helvetica"/>
              <a:cs typeface="Helvetica"/>
            </a:endParaRPr>
          </a:p>
          <a:p>
            <a:pPr algn="ctr"/>
            <a:endParaRPr lang="en-US" sz="2400">
              <a:latin typeface="Helvetica"/>
              <a:ea typeface="Aptos" panose="020B0004020202020204" pitchFamily="34" charset="0"/>
              <a:cs typeface="Helvetica"/>
            </a:endParaRPr>
          </a:p>
          <a:p>
            <a:pPr algn="ctr"/>
            <a:r>
              <a:rPr lang="en-US" sz="2400">
                <a:latin typeface="Arial"/>
                <a:ea typeface="Aptos" panose="020B0004020202020204" pitchFamily="34" charset="0"/>
                <a:cs typeface="Arial"/>
              </a:rPr>
              <a:t>•We must take </a:t>
            </a:r>
            <a:r>
              <a:rPr lang="en-US" sz="2400">
                <a:latin typeface="Helvetica"/>
                <a:ea typeface="Aptos" panose="020B0004020202020204" pitchFamily="34" charset="0"/>
                <a:cs typeface="Helvetica"/>
              </a:rPr>
              <a:t>collective action to combat Project 2025 in all its forms at</a:t>
            </a:r>
            <a:r>
              <a:rPr lang="en-US" sz="2400">
                <a:effectLst/>
                <a:latin typeface="Helvetica"/>
                <a:ea typeface="Aptos" panose="020B0004020202020204" pitchFamily="34" charset="0"/>
                <a:cs typeface="Helvetica"/>
              </a:rPr>
              <a:t> </a:t>
            </a:r>
            <a:r>
              <a:rPr lang="en-US" sz="2400">
                <a:latin typeface="Helvetica"/>
                <a:ea typeface="Aptos" panose="020B0004020202020204" pitchFamily="34" charset="0"/>
                <a:cs typeface="Helvetica"/>
              </a:rPr>
              <a:t>all levels of</a:t>
            </a:r>
            <a:r>
              <a:rPr lang="en-US" sz="2400">
                <a:solidFill>
                  <a:srgbClr val="C00000"/>
                </a:solidFill>
                <a:latin typeface="Helvetica"/>
                <a:ea typeface="Aptos" panose="020B0004020202020204" pitchFamily="34" charset="0"/>
                <a:cs typeface="Helvetica"/>
              </a:rPr>
              <a:t> </a:t>
            </a:r>
            <a:r>
              <a:rPr lang="en-US" sz="2400" b="1">
                <a:solidFill>
                  <a:srgbClr val="C00000"/>
                </a:solidFill>
                <a:latin typeface="Helvetica"/>
                <a:ea typeface="Aptos" panose="020B0004020202020204" pitchFamily="34" charset="0"/>
                <a:cs typeface="Helvetica"/>
              </a:rPr>
              <a:t>local</a:t>
            </a:r>
            <a:r>
              <a:rPr lang="en-US" sz="2400" b="1">
                <a:effectLst/>
                <a:latin typeface="Helvetica"/>
                <a:ea typeface="Aptos" panose="020B0004020202020204" pitchFamily="34" charset="0"/>
                <a:cs typeface="Helvetica"/>
              </a:rPr>
              <a:t>, </a:t>
            </a:r>
            <a:r>
              <a:rPr lang="en-US" sz="2400" b="1">
                <a:solidFill>
                  <a:srgbClr val="C00000"/>
                </a:solidFill>
                <a:latin typeface="Helvetica"/>
                <a:ea typeface="Aptos" panose="020B0004020202020204" pitchFamily="34" charset="0"/>
                <a:cs typeface="Helvetica"/>
              </a:rPr>
              <a:t>state</a:t>
            </a:r>
            <a:r>
              <a:rPr lang="en-US" sz="2400" b="1">
                <a:effectLst/>
                <a:latin typeface="Helvetica"/>
                <a:ea typeface="Aptos" panose="020B0004020202020204" pitchFamily="34" charset="0"/>
                <a:cs typeface="Helvetica"/>
              </a:rPr>
              <a:t>,</a:t>
            </a:r>
            <a:r>
              <a:rPr lang="en-US" sz="2400">
                <a:effectLst/>
                <a:latin typeface="Helvetica"/>
                <a:ea typeface="Aptos" panose="020B0004020202020204" pitchFamily="34" charset="0"/>
                <a:cs typeface="Helvetica"/>
              </a:rPr>
              <a:t> and </a:t>
            </a:r>
            <a:r>
              <a:rPr lang="en-US" sz="2400" b="1">
                <a:solidFill>
                  <a:srgbClr val="C00000"/>
                </a:solidFill>
                <a:latin typeface="Helvetica"/>
                <a:ea typeface="Aptos" panose="020B0004020202020204" pitchFamily="34" charset="0"/>
                <a:cs typeface="Helvetica"/>
              </a:rPr>
              <a:t>national</a:t>
            </a:r>
            <a:r>
              <a:rPr lang="en-US" sz="2400" b="1">
                <a:latin typeface="Helvetica"/>
                <a:ea typeface="Aptos" panose="020B0004020202020204" pitchFamily="34" charset="0"/>
                <a:cs typeface="Helvetica"/>
              </a:rPr>
              <a:t> </a:t>
            </a:r>
            <a:r>
              <a:rPr lang="en-US" sz="2400">
                <a:latin typeface="Helvetica"/>
                <a:ea typeface="Aptos" panose="020B0004020202020204" pitchFamily="34" charset="0"/>
                <a:cs typeface="Helvetica"/>
              </a:rPr>
              <a:t>government</a:t>
            </a:r>
            <a:r>
              <a:rPr lang="en-US" sz="2400">
                <a:effectLst/>
                <a:latin typeface="Helvetica"/>
                <a:ea typeface="Aptos" panose="020B0004020202020204" pitchFamily="34" charset="0"/>
                <a:cs typeface="Helvetica"/>
              </a:rPr>
              <a:t>!</a:t>
            </a:r>
            <a:endParaRPr lang="en-US">
              <a:latin typeface="Helvetica"/>
              <a:cs typeface="Helvetica"/>
            </a:endParaRPr>
          </a:p>
          <a:p>
            <a:pPr algn="ctr"/>
            <a:endParaRPr lang="en-US" sz="2400">
              <a:effectLst/>
              <a:latin typeface="Helvetica" panose="020B0604020202020204" pitchFamily="34" charset="0"/>
              <a:ea typeface="Aptos" panose="020B0004020202020204" pitchFamily="34" charset="0"/>
              <a:cs typeface="Helvetica" panose="020B0604020202020204" pitchFamily="34" charset="0"/>
            </a:endParaRPr>
          </a:p>
        </p:txBody>
      </p:sp>
    </p:spTree>
    <p:extLst>
      <p:ext uri="{BB962C8B-B14F-4D97-AF65-F5344CB8AC3E}">
        <p14:creationId xmlns:p14="http://schemas.microsoft.com/office/powerpoint/2010/main" val="774452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F1861-5ACE-8F86-AB0D-8FEF4A6FDB7A}"/>
              </a:ext>
            </a:extLst>
          </p:cNvPr>
          <p:cNvSpPr>
            <a:spLocks noGrp="1"/>
          </p:cNvSpPr>
          <p:nvPr>
            <p:ph type="title"/>
          </p:nvPr>
        </p:nvSpPr>
        <p:spPr>
          <a:xfrm>
            <a:off x="1342189" y="3915331"/>
            <a:ext cx="9751037" cy="629653"/>
          </a:xfrm>
        </p:spPr>
        <p:txBody>
          <a:bodyPr/>
          <a:lstStyle/>
          <a:p>
            <a:pPr algn="ctr"/>
            <a:r>
              <a:rPr lang="en-US">
                <a:latin typeface="Helvetica"/>
                <a:cs typeface="Helvetica"/>
              </a:rPr>
              <a:t>To learn more about </a:t>
            </a:r>
            <a:r>
              <a:rPr lang="en-US" u="sng">
                <a:latin typeface="Helvetica"/>
                <a:cs typeface="Helvetica"/>
              </a:rPr>
              <a:t>STOP Project 2025</a:t>
            </a:r>
            <a:r>
              <a:rPr lang="en-US">
                <a:latin typeface="Helvetica"/>
                <a:cs typeface="Helvetica"/>
              </a:rPr>
              <a:t>, follow us on nul.org for updates!</a:t>
            </a:r>
          </a:p>
        </p:txBody>
      </p:sp>
      <p:sp>
        <p:nvSpPr>
          <p:cNvPr id="3" name="Footer Placeholder 2">
            <a:extLst>
              <a:ext uri="{FF2B5EF4-FFF2-40B4-BE49-F238E27FC236}">
                <a16:creationId xmlns:a16="http://schemas.microsoft.com/office/drawing/2014/main" id="{C33DE25A-9464-18E9-65B2-40B594398769}"/>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E1258110-EA06-EC2E-82F4-F2B2D12D2FB5}"/>
              </a:ext>
            </a:extLst>
          </p:cNvPr>
          <p:cNvSpPr>
            <a:spLocks noGrp="1"/>
          </p:cNvSpPr>
          <p:nvPr>
            <p:ph type="sldNum" sz="quarter" idx="12"/>
          </p:nvPr>
        </p:nvSpPr>
        <p:spPr/>
        <p:txBody>
          <a:bodyPr/>
          <a:lstStyle/>
          <a:p>
            <a:fld id="{CED42BD1-B6D5-F84D-B583-855B99579C6A}" type="slidenum">
              <a:rPr lang="en-US" smtClean="0"/>
              <a:pPr/>
              <a:t>28</a:t>
            </a:fld>
            <a:endParaRPr lang="en-US"/>
          </a:p>
        </p:txBody>
      </p:sp>
    </p:spTree>
    <p:extLst>
      <p:ext uri="{BB962C8B-B14F-4D97-AF65-F5344CB8AC3E}">
        <p14:creationId xmlns:p14="http://schemas.microsoft.com/office/powerpoint/2010/main" val="1811745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9190A-2ED4-58CC-55EF-75024CE3A83C}"/>
              </a:ext>
            </a:extLst>
          </p:cNvPr>
          <p:cNvSpPr>
            <a:spLocks noGrp="1"/>
          </p:cNvSpPr>
          <p:nvPr>
            <p:ph type="title"/>
          </p:nvPr>
        </p:nvSpPr>
        <p:spPr/>
        <p:txBody>
          <a:bodyPr>
            <a:normAutofit fontScale="90000"/>
          </a:bodyPr>
          <a:lstStyle/>
          <a:p>
            <a:r>
              <a:rPr lang="en-US"/>
              <a:t>Appendix</a:t>
            </a:r>
          </a:p>
        </p:txBody>
      </p:sp>
      <p:sp>
        <p:nvSpPr>
          <p:cNvPr id="3" name="Content Placeholder 2">
            <a:extLst>
              <a:ext uri="{FF2B5EF4-FFF2-40B4-BE49-F238E27FC236}">
                <a16:creationId xmlns:a16="http://schemas.microsoft.com/office/drawing/2014/main" id="{5762A9F5-9C43-3435-F5BA-391717856C4E}"/>
              </a:ext>
            </a:extLst>
          </p:cNvPr>
          <p:cNvSpPr>
            <a:spLocks noGrp="1"/>
          </p:cNvSpPr>
          <p:nvPr>
            <p:ph idx="1"/>
          </p:nvPr>
        </p:nvSpPr>
        <p:spPr/>
        <p:txBody>
          <a:bodyPr>
            <a:noAutofit/>
          </a:bodyPr>
          <a:lstStyle/>
          <a:p>
            <a:r>
              <a:rPr lang="en-US" sz="1800">
                <a:hlinkClick r:id="rId2"/>
              </a:rPr>
              <a:t>Presidential Personnel Database and Presidential Administration Academy Questionnaire</a:t>
            </a:r>
          </a:p>
          <a:p>
            <a:r>
              <a:rPr lang="en-US" sz="1800">
                <a:hlinkClick r:id="rId3"/>
              </a:rPr>
              <a:t>Time – What is Project 2025</a:t>
            </a:r>
            <a:endParaRPr lang="en-US" sz="1800">
              <a:hlinkClick r:id="rId2"/>
            </a:endParaRPr>
          </a:p>
          <a:p>
            <a:r>
              <a:rPr lang="en-US" sz="1800">
                <a:hlinkClick r:id="rId4"/>
              </a:rPr>
              <a:t>Media Matters – A Guide to Project 2025, The extreme Right-Wing Agenda for the Next Republican Administration </a:t>
            </a:r>
            <a:endParaRPr lang="en-US" sz="1800"/>
          </a:p>
          <a:p>
            <a:r>
              <a:rPr lang="en-US" sz="1800">
                <a:hlinkClick r:id="rId5"/>
              </a:rPr>
              <a:t>Project 2025: A summary of Destruction of the United States</a:t>
            </a:r>
            <a:endParaRPr lang="en-US" sz="1800"/>
          </a:p>
          <a:p>
            <a:r>
              <a:rPr lang="en-US" sz="1800">
                <a:hlinkClick r:id="rId6"/>
              </a:rPr>
              <a:t>Project 2025 Explained</a:t>
            </a:r>
            <a:endParaRPr lang="en-US" sz="1800"/>
          </a:p>
          <a:p>
            <a:r>
              <a:rPr lang="en-US" sz="1800">
                <a:hlinkClick r:id="rId7"/>
              </a:rPr>
              <a:t>Project 2025: The Trump Presidency Wish List, Explained</a:t>
            </a:r>
            <a:endParaRPr lang="en-US" sz="1800"/>
          </a:p>
          <a:p>
            <a:r>
              <a:rPr lang="en-US" sz="1800">
                <a:hlinkClick r:id="rId8"/>
              </a:rPr>
              <a:t>Project 2025: What is the Far-Right Plan for a Trump Government?</a:t>
            </a:r>
            <a:endParaRPr lang="en-US" sz="1800"/>
          </a:p>
          <a:p>
            <a:r>
              <a:rPr lang="en-US" sz="1800">
                <a:hlinkClick r:id="rId9"/>
              </a:rPr>
              <a:t>What is Project 2025? The Presidential Transition Project Explained</a:t>
            </a:r>
            <a:endParaRPr lang="en-US" sz="1800"/>
          </a:p>
          <a:p>
            <a:r>
              <a:rPr lang="en-US" sz="1800">
                <a:hlinkClick r:id="rId10"/>
              </a:rPr>
              <a:t>Project 2025 promises to shut down Dept. of Education, ban abortion, roll back civil rights and more</a:t>
            </a:r>
            <a:endParaRPr lang="en-US" sz="1800"/>
          </a:p>
          <a:p>
            <a:r>
              <a:rPr lang="en-US" sz="1800">
                <a:hlinkClick r:id="rId11"/>
              </a:rPr>
              <a:t>Project 2025 Handbook</a:t>
            </a:r>
            <a:endParaRPr lang="en-US" sz="1800"/>
          </a:p>
          <a:p>
            <a:r>
              <a:rPr lang="en-US" sz="1800">
                <a:hlinkClick r:id="rId12"/>
              </a:rPr>
              <a:t>Democrats launch effort to counter conservatives’ sweeping ‘Project 2025’</a:t>
            </a:r>
            <a:endParaRPr lang="en-US" sz="1800"/>
          </a:p>
        </p:txBody>
      </p:sp>
      <p:sp>
        <p:nvSpPr>
          <p:cNvPr id="4" name="Footer Placeholder 3">
            <a:extLst>
              <a:ext uri="{FF2B5EF4-FFF2-40B4-BE49-F238E27FC236}">
                <a16:creationId xmlns:a16="http://schemas.microsoft.com/office/drawing/2014/main" id="{1D314E18-5687-8873-1BBD-CB278D0FDA23}"/>
              </a:ext>
            </a:extLst>
          </p:cNvPr>
          <p:cNvSpPr>
            <a:spLocks noGrp="1"/>
          </p:cNvSpPr>
          <p:nvPr>
            <p:ph type="ftr" sz="quarter" idx="11"/>
          </p:nvPr>
        </p:nvSpPr>
        <p:spPr/>
        <p:txBody>
          <a:bodyPr/>
          <a:lstStyle/>
          <a:p>
            <a:r>
              <a:rPr lang="en-US"/>
              <a:t>National Urban League </a:t>
            </a:r>
            <a:r>
              <a:rPr lang="en-US" b="0"/>
              <a:t>Washington Bureau</a:t>
            </a:r>
          </a:p>
        </p:txBody>
      </p:sp>
      <p:sp>
        <p:nvSpPr>
          <p:cNvPr id="5" name="Slide Number Placeholder 4">
            <a:extLst>
              <a:ext uri="{FF2B5EF4-FFF2-40B4-BE49-F238E27FC236}">
                <a16:creationId xmlns:a16="http://schemas.microsoft.com/office/drawing/2014/main" id="{CFA1415C-9EDB-880A-A059-0EA617A67D02}"/>
              </a:ext>
            </a:extLst>
          </p:cNvPr>
          <p:cNvSpPr>
            <a:spLocks noGrp="1"/>
          </p:cNvSpPr>
          <p:nvPr>
            <p:ph type="sldNum" sz="quarter" idx="12"/>
          </p:nvPr>
        </p:nvSpPr>
        <p:spPr/>
        <p:txBody>
          <a:bodyPr/>
          <a:lstStyle/>
          <a:p>
            <a:fld id="{CED42BD1-B6D5-F84D-B583-855B99579C6A}" type="slidenum">
              <a:rPr lang="en-US" smtClean="0"/>
              <a:pPr/>
              <a:t>29</a:t>
            </a:fld>
            <a:endParaRPr lang="en-US"/>
          </a:p>
        </p:txBody>
      </p:sp>
    </p:spTree>
    <p:extLst>
      <p:ext uri="{BB962C8B-B14F-4D97-AF65-F5344CB8AC3E}">
        <p14:creationId xmlns:p14="http://schemas.microsoft.com/office/powerpoint/2010/main" val="4031463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E021DB8-8E70-6B7E-933C-C6CD49110181}"/>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6059801-3DB8-B5DA-1BF9-2728B0A5AEFC}"/>
              </a:ext>
            </a:extLst>
          </p:cNvPr>
          <p:cNvSpPr>
            <a:spLocks noGrp="1"/>
          </p:cNvSpPr>
          <p:nvPr>
            <p:ph type="sldNum" sz="quarter" idx="12"/>
          </p:nvPr>
        </p:nvSpPr>
        <p:spPr/>
        <p:txBody>
          <a:bodyPr/>
          <a:lstStyle/>
          <a:p>
            <a:fld id="{CED42BD1-B6D5-F84D-B583-855B99579C6A}" type="slidenum">
              <a:rPr lang="en-US" smtClean="0"/>
              <a:pPr/>
              <a:t>3</a:t>
            </a:fld>
            <a:endParaRPr lang="en-US"/>
          </a:p>
        </p:txBody>
      </p:sp>
      <p:sp>
        <p:nvSpPr>
          <p:cNvPr id="6" name="TextBox 5">
            <a:extLst>
              <a:ext uri="{FF2B5EF4-FFF2-40B4-BE49-F238E27FC236}">
                <a16:creationId xmlns:a16="http://schemas.microsoft.com/office/drawing/2014/main" id="{AFE280DB-F8E2-BD7B-5D5C-A729A7F2B809}"/>
              </a:ext>
            </a:extLst>
          </p:cNvPr>
          <p:cNvSpPr txBox="1"/>
          <p:nvPr/>
        </p:nvSpPr>
        <p:spPr>
          <a:xfrm>
            <a:off x="5880101" y="1249315"/>
            <a:ext cx="5904693" cy="4493538"/>
          </a:xfrm>
          <a:prstGeom prst="rect">
            <a:avLst/>
          </a:prstGeom>
          <a:noFill/>
        </p:spPr>
        <p:txBody>
          <a:bodyPr wrap="none" rtlCol="0">
            <a:spAutoFit/>
          </a:bodyPr>
          <a:lstStyle/>
          <a:p>
            <a:r>
              <a:rPr lang="en-US" sz="2200" b="1" u="sng" dirty="0">
                <a:latin typeface="Helvetica" pitchFamily="2" charset="0"/>
              </a:rPr>
              <a:t>Fixing a Broken Democracy:</a:t>
            </a:r>
          </a:p>
          <a:p>
            <a:endParaRPr lang="en-US" sz="2200" dirty="0">
              <a:latin typeface="Helvetica" pitchFamily="2" charset="0"/>
            </a:endParaRPr>
          </a:p>
          <a:p>
            <a:pPr marL="285750" indent="-285750">
              <a:buFont typeface="Arial" panose="020B0604020202020204" pitchFamily="34" charset="0"/>
              <a:buChar char="•"/>
            </a:pPr>
            <a:r>
              <a:rPr lang="en-US" sz="2200" b="1" dirty="0">
                <a:latin typeface="Helvetica" pitchFamily="2" charset="0"/>
              </a:rPr>
              <a:t>PROTECTING VOTING RIGHTS:</a:t>
            </a:r>
          </a:p>
          <a:p>
            <a:pPr marL="742950" lvl="1" indent="-285750">
              <a:buFont typeface="Arial" panose="020B0604020202020204" pitchFamily="34" charset="0"/>
              <a:buChar char="•"/>
            </a:pPr>
            <a:r>
              <a:rPr lang="en-US" sz="2200" dirty="0">
                <a:latin typeface="Helvetica" pitchFamily="2" charset="0"/>
              </a:rPr>
              <a:t>John Lewis Voting Rights </a:t>
            </a:r>
          </a:p>
          <a:p>
            <a:pPr lvl="1"/>
            <a:r>
              <a:rPr lang="en-US" sz="2200" dirty="0">
                <a:latin typeface="Helvetica" pitchFamily="2" charset="0"/>
              </a:rPr>
              <a:t>Advancement Act</a:t>
            </a:r>
          </a:p>
          <a:p>
            <a:pPr marL="800100" lvl="1" indent="-342900">
              <a:buFont typeface="Arial" panose="020B0604020202020204" pitchFamily="34" charset="0"/>
              <a:buChar char="•"/>
            </a:pPr>
            <a:r>
              <a:rPr lang="en-US" sz="2200" dirty="0">
                <a:latin typeface="Helvetica" pitchFamily="2" charset="0"/>
              </a:rPr>
              <a:t>Freedom to Vote Act </a:t>
            </a:r>
            <a:endParaRPr lang="en-US" sz="2200" b="1" dirty="0">
              <a:latin typeface="Helvetica" pitchFamily="2" charset="0"/>
            </a:endParaRPr>
          </a:p>
          <a:p>
            <a:pPr marL="285750" indent="-285750">
              <a:buFont typeface="Arial" panose="020B0604020202020204" pitchFamily="34" charset="0"/>
              <a:buChar char="•"/>
            </a:pPr>
            <a:r>
              <a:rPr lang="en-US" sz="2200" b="1" dirty="0">
                <a:latin typeface="Helvetica" pitchFamily="2" charset="0"/>
              </a:rPr>
              <a:t>JUDICIAL NOMINATIONS/FAIR COURTS </a:t>
            </a:r>
          </a:p>
          <a:p>
            <a:pPr marL="285750" indent="-285750">
              <a:buFont typeface="Arial" panose="020B0604020202020204" pitchFamily="34" charset="0"/>
              <a:buChar char="•"/>
            </a:pPr>
            <a:r>
              <a:rPr lang="en-US" sz="2200" b="1" dirty="0">
                <a:latin typeface="Helvetica" pitchFamily="2" charset="0"/>
              </a:rPr>
              <a:t>PUBLIC SAFETY &amp; JUSTICE REFORM: </a:t>
            </a:r>
          </a:p>
          <a:p>
            <a:pPr marL="742950" lvl="1" indent="-285750">
              <a:buFont typeface="Arial" panose="020B0604020202020204" pitchFamily="34" charset="0"/>
              <a:buChar char="•"/>
            </a:pPr>
            <a:r>
              <a:rPr lang="en-US" sz="2200" dirty="0">
                <a:latin typeface="Helvetica" pitchFamily="2" charset="0"/>
              </a:rPr>
              <a:t>George Floyd Justice in Policing </a:t>
            </a:r>
          </a:p>
          <a:p>
            <a:pPr lvl="1"/>
            <a:r>
              <a:rPr lang="en-US" sz="2200" dirty="0">
                <a:latin typeface="Helvetica" pitchFamily="2" charset="0"/>
              </a:rPr>
              <a:t>Act</a:t>
            </a:r>
          </a:p>
          <a:p>
            <a:pPr marL="742950" lvl="1" indent="-285750">
              <a:buFont typeface="Arial" panose="020B0604020202020204" pitchFamily="34" charset="0"/>
              <a:buChar char="•"/>
            </a:pPr>
            <a:r>
              <a:rPr lang="en-US" sz="2200" dirty="0">
                <a:latin typeface="Helvetica" pitchFamily="2" charset="0"/>
              </a:rPr>
              <a:t>Allocation of federal resources to</a:t>
            </a:r>
          </a:p>
          <a:p>
            <a:pPr lvl="1"/>
            <a:r>
              <a:rPr lang="en-US" sz="2200" dirty="0">
                <a:latin typeface="Helvetica" pitchFamily="2" charset="0"/>
              </a:rPr>
              <a:t>protect communities against </a:t>
            </a:r>
          </a:p>
          <a:p>
            <a:pPr lvl="1"/>
            <a:r>
              <a:rPr lang="en-US" sz="2200" dirty="0">
                <a:latin typeface="Helvetica" pitchFamily="2" charset="0"/>
              </a:rPr>
              <a:t>hate-based violence  </a:t>
            </a:r>
          </a:p>
        </p:txBody>
      </p:sp>
      <p:pic>
        <p:nvPicPr>
          <p:cNvPr id="1028" name="Picture 4" descr="Defend Democracy">
            <a:extLst>
              <a:ext uri="{FF2B5EF4-FFF2-40B4-BE49-F238E27FC236}">
                <a16:creationId xmlns:a16="http://schemas.microsoft.com/office/drawing/2014/main" id="{AB17B422-C81C-BB2C-BBD9-D9F8FD64EC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0" y="686681"/>
            <a:ext cx="48641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Dream Big - Fannie">
            <a:extLst>
              <a:ext uri="{FF2B5EF4-FFF2-40B4-BE49-F238E27FC236}">
                <a16:creationId xmlns:a16="http://schemas.microsoft.com/office/drawing/2014/main" id="{5D350E38-8C3D-B1E9-D0E5-8F6CE7019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11" y="2661029"/>
            <a:ext cx="4826000" cy="37338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793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447CB-29F5-1D3C-5408-D0BD7023D986}"/>
              </a:ext>
            </a:extLst>
          </p:cNvPr>
          <p:cNvSpPr>
            <a:spLocks noGrp="1"/>
          </p:cNvSpPr>
          <p:nvPr>
            <p:ph type="title"/>
          </p:nvPr>
        </p:nvSpPr>
        <p:spPr/>
        <p:txBody>
          <a:bodyPr>
            <a:normAutofit fontScale="90000"/>
          </a:bodyPr>
          <a:lstStyle/>
          <a:p>
            <a:r>
              <a:rPr lang="en-US">
                <a:latin typeface="Helvetica"/>
                <a:cs typeface="Helvetica"/>
              </a:rPr>
              <a:t>Appendix Cont.</a:t>
            </a:r>
            <a:endParaRPr lang="en-US"/>
          </a:p>
        </p:txBody>
      </p:sp>
      <p:sp>
        <p:nvSpPr>
          <p:cNvPr id="3" name="Content Placeholder 2">
            <a:extLst>
              <a:ext uri="{FF2B5EF4-FFF2-40B4-BE49-F238E27FC236}">
                <a16:creationId xmlns:a16="http://schemas.microsoft.com/office/drawing/2014/main" id="{D06A3B13-977B-7D36-F52F-91E857C463BF}"/>
              </a:ext>
            </a:extLst>
          </p:cNvPr>
          <p:cNvSpPr>
            <a:spLocks noGrp="1"/>
          </p:cNvSpPr>
          <p:nvPr>
            <p:ph idx="1"/>
          </p:nvPr>
        </p:nvSpPr>
        <p:spPr/>
        <p:txBody>
          <a:bodyPr vert="horz" lIns="91440" tIns="45720" rIns="91440" bIns="45720" rtlCol="0" anchor="t">
            <a:normAutofit lnSpcReduction="10000"/>
          </a:bodyPr>
          <a:lstStyle/>
          <a:p>
            <a:r>
              <a:rPr lang="en-US">
                <a:cs typeface="Helvetica"/>
                <a:hlinkClick r:id="rId2"/>
              </a:rPr>
              <a:t>Texas Abortion "Trigger" Law Effective August 25th, 2022</a:t>
            </a:r>
          </a:p>
          <a:p>
            <a:r>
              <a:rPr lang="en-US">
                <a:cs typeface="Helvetica"/>
                <a:hlinkClick r:id="rId3"/>
              </a:rPr>
              <a:t>What Florida's 'Don’t Say Gay' bill actually says (nbcnews.com)</a:t>
            </a:r>
          </a:p>
          <a:p>
            <a:r>
              <a:rPr lang="en-US">
                <a:cs typeface="Helvetica"/>
                <a:hlinkClick r:id="rId4"/>
              </a:rPr>
              <a:t>Abortion Laws by State - Center for Reproductive Rights</a:t>
            </a:r>
          </a:p>
          <a:p>
            <a:r>
              <a:rPr lang="en-US">
                <a:cs typeface="Helvetica"/>
                <a:hlinkClick r:id="rId5"/>
              </a:rPr>
              <a:t>Mapping Attacks on LGBTQ Rights in U.S. State Legislatures in 2024 | American Civil Liberties Union (aclu.org)</a:t>
            </a:r>
          </a:p>
          <a:p>
            <a:r>
              <a:rPr lang="en-US">
                <a:cs typeface="Helvetica"/>
                <a:hlinkClick r:id="rId6"/>
              </a:rPr>
              <a:t>Bill Detail - Delaware General Assembly</a:t>
            </a:r>
          </a:p>
          <a:p>
            <a:r>
              <a:rPr lang="en-US">
                <a:cs typeface="Helvetica"/>
                <a:hlinkClick r:id="rId7"/>
              </a:rPr>
              <a:t>Indiana will be 15th state to ban almost all abortions : Shots - Health News : NPR</a:t>
            </a:r>
          </a:p>
          <a:p>
            <a:r>
              <a:rPr lang="en-US">
                <a:cs typeface="Helvetica"/>
                <a:hlinkClick r:id="rId8"/>
              </a:rPr>
              <a:t>Louisiana could become first state to require display of Ten Commandments in classrooms | CNN Politics</a:t>
            </a:r>
            <a:endParaRPr lang="en-US">
              <a:cs typeface="Helvetica"/>
            </a:endParaRPr>
          </a:p>
          <a:p>
            <a:r>
              <a:rPr lang="en-US">
                <a:cs typeface="Helvetica"/>
                <a:hlinkClick r:id="rId9"/>
              </a:rPr>
              <a:t>Gov. Reynolds Signs Several Bills into Law | Governor Kim Reynolds (iowa.gov)</a:t>
            </a:r>
            <a:endParaRPr lang="en-US">
              <a:cs typeface="Helvetica"/>
            </a:endParaRPr>
          </a:p>
          <a:p>
            <a:r>
              <a:rPr lang="en-US">
                <a:cs typeface="Helvetica"/>
                <a:hlinkClick r:id="rId10"/>
              </a:rPr>
              <a:t>Utah is the latest state to ban DEI efforts on campus and in government : NPR</a:t>
            </a:r>
            <a:endParaRPr lang="en-US">
              <a:cs typeface="Helvetica"/>
            </a:endParaRPr>
          </a:p>
          <a:p>
            <a:r>
              <a:rPr lang="en-US">
                <a:cs typeface="Helvetica"/>
                <a:hlinkClick r:id="rId11"/>
              </a:rPr>
              <a:t>Arizona Abortion Laws | Arizona Attorney General (azag.gov)</a:t>
            </a:r>
            <a:endParaRPr lang="en-US">
              <a:cs typeface="Helvetica"/>
            </a:endParaRPr>
          </a:p>
          <a:p>
            <a:endParaRPr lang="en-US">
              <a:cs typeface="Helvetica"/>
            </a:endParaRPr>
          </a:p>
          <a:p>
            <a:endParaRPr lang="en-US">
              <a:cs typeface="Helvetica"/>
            </a:endParaRPr>
          </a:p>
        </p:txBody>
      </p:sp>
      <p:sp>
        <p:nvSpPr>
          <p:cNvPr id="4" name="Footer Placeholder 3">
            <a:extLst>
              <a:ext uri="{FF2B5EF4-FFF2-40B4-BE49-F238E27FC236}">
                <a16:creationId xmlns:a16="http://schemas.microsoft.com/office/drawing/2014/main" id="{841603B5-D782-AA10-D6BA-54AE87177D80}"/>
              </a:ext>
            </a:extLst>
          </p:cNvPr>
          <p:cNvSpPr>
            <a:spLocks noGrp="1"/>
          </p:cNvSpPr>
          <p:nvPr>
            <p:ph type="ftr" sz="quarter" idx="11"/>
          </p:nvPr>
        </p:nvSpPr>
        <p:spPr/>
        <p:txBody>
          <a:bodyPr/>
          <a:lstStyle/>
          <a:p>
            <a:r>
              <a:rPr lang="en-US"/>
              <a:t>National Urban League </a:t>
            </a:r>
            <a:r>
              <a:rPr lang="en-US" b="0"/>
              <a:t>Washington Bureau</a:t>
            </a:r>
          </a:p>
        </p:txBody>
      </p:sp>
      <p:sp>
        <p:nvSpPr>
          <p:cNvPr id="5" name="Slide Number Placeholder 4">
            <a:extLst>
              <a:ext uri="{FF2B5EF4-FFF2-40B4-BE49-F238E27FC236}">
                <a16:creationId xmlns:a16="http://schemas.microsoft.com/office/drawing/2014/main" id="{A6160D77-1F53-4E23-68B8-C6AC1478ABEE}"/>
              </a:ext>
            </a:extLst>
          </p:cNvPr>
          <p:cNvSpPr>
            <a:spLocks noGrp="1"/>
          </p:cNvSpPr>
          <p:nvPr>
            <p:ph type="sldNum" sz="quarter" idx="12"/>
          </p:nvPr>
        </p:nvSpPr>
        <p:spPr/>
        <p:txBody>
          <a:bodyPr/>
          <a:lstStyle/>
          <a:p>
            <a:fld id="{CED42BD1-B6D5-F84D-B583-855B99579C6A}" type="slidenum">
              <a:rPr lang="en-US" smtClean="0"/>
              <a:pPr/>
              <a:t>30</a:t>
            </a:fld>
            <a:endParaRPr lang="en-US"/>
          </a:p>
        </p:txBody>
      </p:sp>
    </p:spTree>
    <p:extLst>
      <p:ext uri="{BB962C8B-B14F-4D97-AF65-F5344CB8AC3E}">
        <p14:creationId xmlns:p14="http://schemas.microsoft.com/office/powerpoint/2010/main" val="2519483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E021DB8-8E70-6B7E-933C-C6CD49110181}"/>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6059801-3DB8-B5DA-1BF9-2728B0A5AEFC}"/>
              </a:ext>
            </a:extLst>
          </p:cNvPr>
          <p:cNvSpPr>
            <a:spLocks noGrp="1"/>
          </p:cNvSpPr>
          <p:nvPr>
            <p:ph type="sldNum" sz="quarter" idx="12"/>
          </p:nvPr>
        </p:nvSpPr>
        <p:spPr/>
        <p:txBody>
          <a:bodyPr/>
          <a:lstStyle/>
          <a:p>
            <a:fld id="{CED42BD1-B6D5-F84D-B583-855B99579C6A}" type="slidenum">
              <a:rPr lang="en-US" smtClean="0"/>
              <a:pPr/>
              <a:t>4</a:t>
            </a:fld>
            <a:endParaRPr lang="en-US"/>
          </a:p>
        </p:txBody>
      </p:sp>
      <p:sp>
        <p:nvSpPr>
          <p:cNvPr id="6" name="TextBox 5">
            <a:extLst>
              <a:ext uri="{FF2B5EF4-FFF2-40B4-BE49-F238E27FC236}">
                <a16:creationId xmlns:a16="http://schemas.microsoft.com/office/drawing/2014/main" id="{AFE280DB-F8E2-BD7B-5D5C-A729A7F2B809}"/>
              </a:ext>
            </a:extLst>
          </p:cNvPr>
          <p:cNvSpPr txBox="1"/>
          <p:nvPr/>
        </p:nvSpPr>
        <p:spPr>
          <a:xfrm>
            <a:off x="6096000" y="1220081"/>
            <a:ext cx="5559535" cy="4832092"/>
          </a:xfrm>
          <a:prstGeom prst="rect">
            <a:avLst/>
          </a:prstGeom>
          <a:noFill/>
        </p:spPr>
        <p:txBody>
          <a:bodyPr wrap="none" rtlCol="0">
            <a:spAutoFit/>
          </a:bodyPr>
          <a:lstStyle/>
          <a:p>
            <a:r>
              <a:rPr lang="en-US" sz="2200" b="1" u="sng" dirty="0">
                <a:latin typeface="Helvetica" pitchFamily="2" charset="0"/>
              </a:rPr>
              <a:t>Diversity as a Strength:</a:t>
            </a:r>
          </a:p>
          <a:p>
            <a:endParaRPr lang="en-US" sz="2200" dirty="0">
              <a:latin typeface="Helvetica" pitchFamily="2" charset="0"/>
            </a:endParaRPr>
          </a:p>
          <a:p>
            <a:pPr marL="285750" indent="-285750">
              <a:buFont typeface="Arial" panose="020B0604020202020204" pitchFamily="34" charset="0"/>
              <a:buChar char="•"/>
            </a:pPr>
            <a:r>
              <a:rPr lang="en-US" sz="2200" b="1" dirty="0">
                <a:latin typeface="Helvetica" pitchFamily="2" charset="0"/>
              </a:rPr>
              <a:t>PROMOTING EQUITY &amp; ACCESS:</a:t>
            </a:r>
          </a:p>
          <a:p>
            <a:pPr marL="742950" lvl="1" indent="-285750">
              <a:buFont typeface="Arial" panose="020B0604020202020204" pitchFamily="34" charset="0"/>
              <a:buChar char="•"/>
            </a:pPr>
            <a:r>
              <a:rPr lang="en-US" sz="2200" dirty="0">
                <a:latin typeface="Helvetica" pitchFamily="2" charset="0"/>
              </a:rPr>
              <a:t>Safeguard diversity initiatives in </a:t>
            </a:r>
          </a:p>
          <a:p>
            <a:pPr lvl="1"/>
            <a:r>
              <a:rPr lang="en-US" sz="2200" dirty="0">
                <a:latin typeface="Helvetica" pitchFamily="2" charset="0"/>
              </a:rPr>
              <a:t>education and workplaces</a:t>
            </a:r>
          </a:p>
          <a:p>
            <a:pPr marL="800100" lvl="1" indent="-342900">
              <a:buFont typeface="Arial" panose="020B0604020202020204" pitchFamily="34" charset="0"/>
              <a:buChar char="•"/>
            </a:pPr>
            <a:r>
              <a:rPr lang="en-US" sz="2200" dirty="0">
                <a:latin typeface="Helvetica" pitchFamily="2" charset="0"/>
              </a:rPr>
              <a:t>Promote equitable hiring practices</a:t>
            </a:r>
          </a:p>
          <a:p>
            <a:pPr lvl="1"/>
            <a:r>
              <a:rPr lang="en-US" sz="2200" dirty="0">
                <a:latin typeface="Helvetica" pitchFamily="2" charset="0"/>
              </a:rPr>
              <a:t>and address systemic barriers </a:t>
            </a:r>
          </a:p>
          <a:p>
            <a:pPr marL="800100" lvl="1" indent="-342900">
              <a:buFont typeface="Arial" panose="020B0604020202020204" pitchFamily="34" charset="0"/>
              <a:buChar char="•"/>
            </a:pPr>
            <a:r>
              <a:rPr lang="en-US" sz="2200" dirty="0">
                <a:latin typeface="Helvetica" pitchFamily="2" charset="0"/>
              </a:rPr>
              <a:t>Federal workforce diversity </a:t>
            </a:r>
          </a:p>
          <a:p>
            <a:pPr marL="285750" indent="-285750">
              <a:buFont typeface="Arial" panose="020B0604020202020204" pitchFamily="34" charset="0"/>
              <a:buChar char="•"/>
            </a:pPr>
            <a:endParaRPr lang="en-US" sz="2200" b="1" dirty="0">
              <a:latin typeface="Helvetica" pitchFamily="2" charset="0"/>
            </a:endParaRPr>
          </a:p>
          <a:p>
            <a:pPr marL="285750" indent="-285750">
              <a:buFont typeface="Arial" panose="020B0604020202020204" pitchFamily="34" charset="0"/>
              <a:buChar char="•"/>
            </a:pPr>
            <a:r>
              <a:rPr lang="en-US" sz="2200" b="1" dirty="0">
                <a:latin typeface="Helvetica" pitchFamily="2" charset="0"/>
              </a:rPr>
              <a:t>REPAIRING HARMS: </a:t>
            </a:r>
          </a:p>
          <a:p>
            <a:pPr marL="742950" lvl="1" indent="-285750">
              <a:buFont typeface="Arial" panose="020B0604020202020204" pitchFamily="34" charset="0"/>
              <a:buChar char="•"/>
            </a:pPr>
            <a:r>
              <a:rPr lang="en-US" sz="2200" dirty="0">
                <a:latin typeface="Helvetica" pitchFamily="2" charset="0"/>
              </a:rPr>
              <a:t>Support policies that address </a:t>
            </a:r>
          </a:p>
          <a:p>
            <a:pPr lvl="1"/>
            <a:r>
              <a:rPr lang="en-US" sz="2200" dirty="0">
                <a:latin typeface="Helvetica" pitchFamily="2" charset="0"/>
              </a:rPr>
              <a:t>systemic racism in housing, education, </a:t>
            </a:r>
          </a:p>
          <a:p>
            <a:pPr lvl="1"/>
            <a:r>
              <a:rPr lang="en-US" sz="2200" dirty="0">
                <a:latin typeface="Helvetica" pitchFamily="2" charset="0"/>
              </a:rPr>
              <a:t>and employment </a:t>
            </a:r>
          </a:p>
          <a:p>
            <a:pPr marL="742950" lvl="1" indent="-285750">
              <a:buFont typeface="Arial" panose="020B0604020202020204" pitchFamily="34" charset="0"/>
              <a:buChar char="•"/>
            </a:pPr>
            <a:endParaRPr lang="en-US" sz="2200" dirty="0">
              <a:latin typeface="Helvetica" pitchFamily="2" charset="0"/>
            </a:endParaRPr>
          </a:p>
        </p:txBody>
      </p:sp>
      <p:pic>
        <p:nvPicPr>
          <p:cNvPr id="3074" name="Picture 2" descr="Demand Diversity">
            <a:extLst>
              <a:ext uri="{FF2B5EF4-FFF2-40B4-BE49-F238E27FC236}">
                <a16:creationId xmlns:a16="http://schemas.microsoft.com/office/drawing/2014/main" id="{401674CD-82C3-265E-20DC-330F88174B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992" y="693031"/>
            <a:ext cx="4051300" cy="10541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ream Big - Fannie">
            <a:extLst>
              <a:ext uri="{FF2B5EF4-FFF2-40B4-BE49-F238E27FC236}">
                <a16:creationId xmlns:a16="http://schemas.microsoft.com/office/drawing/2014/main" id="{6E51DEB7-5DD4-3339-8A86-90461EAB4D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2661029"/>
            <a:ext cx="4826000" cy="37338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199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E021DB8-8E70-6B7E-933C-C6CD49110181}"/>
              </a:ext>
            </a:extLst>
          </p:cNvPr>
          <p:cNvSpPr>
            <a:spLocks noGrp="1"/>
          </p:cNvSpPr>
          <p:nvPr>
            <p:ph type="ftr" sz="quarter" idx="11"/>
          </p:nvPr>
        </p:nvSpPr>
        <p:spPr/>
        <p:txBody>
          <a:bodyPr/>
          <a:lstStyle/>
          <a:p>
            <a:r>
              <a:rPr lang="en-US"/>
              <a:t>National Urban League </a:t>
            </a:r>
            <a:r>
              <a:rPr lang="en-US" b="0"/>
              <a:t>Washington Bureau</a:t>
            </a:r>
          </a:p>
        </p:txBody>
      </p:sp>
      <p:sp>
        <p:nvSpPr>
          <p:cNvPr id="4" name="Slide Number Placeholder 3">
            <a:extLst>
              <a:ext uri="{FF2B5EF4-FFF2-40B4-BE49-F238E27FC236}">
                <a16:creationId xmlns:a16="http://schemas.microsoft.com/office/drawing/2014/main" id="{16059801-3DB8-B5DA-1BF9-2728B0A5AEFC}"/>
              </a:ext>
            </a:extLst>
          </p:cNvPr>
          <p:cNvSpPr>
            <a:spLocks noGrp="1"/>
          </p:cNvSpPr>
          <p:nvPr>
            <p:ph type="sldNum" sz="quarter" idx="12"/>
          </p:nvPr>
        </p:nvSpPr>
        <p:spPr/>
        <p:txBody>
          <a:bodyPr/>
          <a:lstStyle/>
          <a:p>
            <a:fld id="{CED42BD1-B6D5-F84D-B583-855B99579C6A}" type="slidenum">
              <a:rPr lang="en-US" smtClean="0"/>
              <a:pPr/>
              <a:t>5</a:t>
            </a:fld>
            <a:endParaRPr lang="en-US"/>
          </a:p>
        </p:txBody>
      </p:sp>
      <p:sp>
        <p:nvSpPr>
          <p:cNvPr id="6" name="TextBox 5">
            <a:extLst>
              <a:ext uri="{FF2B5EF4-FFF2-40B4-BE49-F238E27FC236}">
                <a16:creationId xmlns:a16="http://schemas.microsoft.com/office/drawing/2014/main" id="{AFE280DB-F8E2-BD7B-5D5C-A729A7F2B809}"/>
              </a:ext>
            </a:extLst>
          </p:cNvPr>
          <p:cNvSpPr txBox="1"/>
          <p:nvPr/>
        </p:nvSpPr>
        <p:spPr>
          <a:xfrm>
            <a:off x="5876145" y="1055841"/>
            <a:ext cx="5267789" cy="5016758"/>
          </a:xfrm>
          <a:prstGeom prst="rect">
            <a:avLst/>
          </a:prstGeom>
          <a:noFill/>
        </p:spPr>
        <p:txBody>
          <a:bodyPr wrap="none" rtlCol="0">
            <a:spAutoFit/>
          </a:bodyPr>
          <a:lstStyle/>
          <a:p>
            <a:r>
              <a:rPr lang="en-US" sz="2000" b="1" u="sng" dirty="0">
                <a:latin typeface="Helvetica" pitchFamily="2" charset="0"/>
              </a:rPr>
              <a:t>Empowerment Through Economic </a:t>
            </a:r>
          </a:p>
          <a:p>
            <a:r>
              <a:rPr lang="en-US" sz="2000" b="1" u="sng" dirty="0">
                <a:latin typeface="Helvetica" pitchFamily="2" charset="0"/>
              </a:rPr>
              <a:t>Opportunity:</a:t>
            </a:r>
          </a:p>
          <a:p>
            <a:endParaRPr lang="en-US" sz="2000" dirty="0">
              <a:latin typeface="Helvetica" pitchFamily="2" charset="0"/>
            </a:endParaRPr>
          </a:p>
          <a:p>
            <a:pPr marL="285750" indent="-285750">
              <a:buFont typeface="Arial" panose="020B0604020202020204" pitchFamily="34" charset="0"/>
              <a:buChar char="•"/>
            </a:pPr>
            <a:r>
              <a:rPr lang="en-US" sz="2000" b="1" dirty="0">
                <a:latin typeface="Helvetica" pitchFamily="2" charset="0"/>
              </a:rPr>
              <a:t>WEALTH CREATION</a:t>
            </a:r>
          </a:p>
          <a:p>
            <a:pPr marL="742950" lvl="1" indent="-285750">
              <a:buFont typeface="Arial" panose="020B0604020202020204" pitchFamily="34" charset="0"/>
              <a:buChar char="•"/>
            </a:pPr>
            <a:r>
              <a:rPr lang="en-US" sz="2000" dirty="0">
                <a:latin typeface="Helvetica" pitchFamily="2" charset="0"/>
              </a:rPr>
              <a:t>Advancing digital equity</a:t>
            </a:r>
          </a:p>
          <a:p>
            <a:pPr marL="742950" lvl="1" indent="-285750">
              <a:buFont typeface="Arial" panose="020B0604020202020204" pitchFamily="34" charset="0"/>
              <a:buChar char="•"/>
            </a:pPr>
            <a:r>
              <a:rPr lang="en-US" sz="2000" dirty="0">
                <a:latin typeface="Helvetica" pitchFamily="2" charset="0"/>
              </a:rPr>
              <a:t>Expanded access to financial services</a:t>
            </a:r>
          </a:p>
          <a:p>
            <a:pPr marL="285750" indent="-285750">
              <a:buFont typeface="Arial" panose="020B0604020202020204" pitchFamily="34" charset="0"/>
              <a:buChar char="•"/>
            </a:pPr>
            <a:r>
              <a:rPr lang="en-US" sz="2000" b="1" dirty="0">
                <a:latin typeface="Helvetica" pitchFamily="2" charset="0"/>
              </a:rPr>
              <a:t>AFFORDABLE HOUSING &amp; HOME</a:t>
            </a:r>
          </a:p>
          <a:p>
            <a:r>
              <a:rPr lang="en-US" sz="2000" b="1" dirty="0">
                <a:latin typeface="Helvetica" pitchFamily="2" charset="0"/>
              </a:rPr>
              <a:t>OWNERSHIP</a:t>
            </a:r>
          </a:p>
          <a:p>
            <a:pPr marL="342900" indent="-342900">
              <a:buFont typeface="Arial" panose="020B0604020202020204" pitchFamily="34" charset="0"/>
              <a:buChar char="•"/>
            </a:pPr>
            <a:r>
              <a:rPr lang="en-US" sz="2000" b="1" dirty="0">
                <a:latin typeface="Helvetica" pitchFamily="2" charset="0"/>
              </a:rPr>
              <a:t>EXPANDING ACCESS TO QUALITY</a:t>
            </a:r>
          </a:p>
          <a:p>
            <a:r>
              <a:rPr lang="en-US" sz="2000" b="1" dirty="0">
                <a:latin typeface="Helvetica" pitchFamily="2" charset="0"/>
              </a:rPr>
              <a:t>HEALTHCARE </a:t>
            </a:r>
          </a:p>
          <a:p>
            <a:pPr marL="342900" indent="-342900">
              <a:buFont typeface="Arial" panose="020B0604020202020204" pitchFamily="34" charset="0"/>
              <a:buChar char="•"/>
            </a:pPr>
            <a:r>
              <a:rPr lang="en-US" sz="2000" b="1" dirty="0">
                <a:latin typeface="Helvetica" pitchFamily="2" charset="0"/>
              </a:rPr>
              <a:t>WORKFORCE DEVELOPMENT</a:t>
            </a:r>
          </a:p>
          <a:p>
            <a:pPr marL="342900" indent="-342900">
              <a:buFont typeface="Arial" panose="020B0604020202020204" pitchFamily="34" charset="0"/>
              <a:buChar char="•"/>
            </a:pPr>
            <a:r>
              <a:rPr lang="en-US" sz="2000" b="1" dirty="0">
                <a:latin typeface="Helvetica" pitchFamily="2" charset="0"/>
              </a:rPr>
              <a:t>SMALL BUSINESS SUPPORT</a:t>
            </a:r>
          </a:p>
          <a:p>
            <a:pPr marL="342900" indent="-342900">
              <a:buFont typeface="Arial" panose="020B0604020202020204" pitchFamily="34" charset="0"/>
              <a:buChar char="•"/>
            </a:pPr>
            <a:r>
              <a:rPr lang="en-US" sz="2000" b="1" dirty="0">
                <a:latin typeface="Helvetica" pitchFamily="2" charset="0"/>
              </a:rPr>
              <a:t>SOCIAL SAFETY NET EXPANSION</a:t>
            </a:r>
          </a:p>
          <a:p>
            <a:pPr marL="800100" lvl="1" indent="-342900">
              <a:buFont typeface="Arial" panose="020B0604020202020204" pitchFamily="34" charset="0"/>
              <a:buChar char="•"/>
            </a:pPr>
            <a:r>
              <a:rPr lang="en-US" sz="2000" dirty="0">
                <a:latin typeface="Helvetica" pitchFamily="2" charset="0"/>
              </a:rPr>
              <a:t>Earned Income Tax Credit (EITC)</a:t>
            </a:r>
          </a:p>
          <a:p>
            <a:pPr marL="800100" lvl="1" indent="-342900">
              <a:buFont typeface="Arial" panose="020B0604020202020204" pitchFamily="34" charset="0"/>
              <a:buChar char="•"/>
            </a:pPr>
            <a:r>
              <a:rPr lang="en-US" sz="2000" dirty="0">
                <a:latin typeface="Helvetica" pitchFamily="2" charset="0"/>
              </a:rPr>
              <a:t>Child Tax Credit (CTC)</a:t>
            </a:r>
          </a:p>
          <a:p>
            <a:pPr marL="800100" lvl="1" indent="-342900">
              <a:buFont typeface="Arial" panose="020B0604020202020204" pitchFamily="34" charset="0"/>
              <a:buChar char="•"/>
            </a:pPr>
            <a:r>
              <a:rPr lang="en-US" sz="2000" dirty="0">
                <a:latin typeface="Helvetica" pitchFamily="2" charset="0"/>
              </a:rPr>
              <a:t>ACA tax credits </a:t>
            </a:r>
          </a:p>
        </p:txBody>
      </p:sp>
      <p:pic>
        <p:nvPicPr>
          <p:cNvPr id="4098" name="Picture 2" descr="Defeat Poverty">
            <a:extLst>
              <a:ext uri="{FF2B5EF4-FFF2-40B4-BE49-F238E27FC236}">
                <a16:creationId xmlns:a16="http://schemas.microsoft.com/office/drawing/2014/main" id="{380C40E3-4A35-1C6A-B8AA-22FFA9B610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411" y="686681"/>
            <a:ext cx="35941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ream Big - Fannie">
            <a:extLst>
              <a:ext uri="{FF2B5EF4-FFF2-40B4-BE49-F238E27FC236}">
                <a16:creationId xmlns:a16="http://schemas.microsoft.com/office/drawing/2014/main" id="{8D16ED42-1143-0545-BB28-842BDCEE3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11" y="2492687"/>
            <a:ext cx="4826000" cy="37338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36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6447C6-41F6-1644-538B-EA74321AAD8D}"/>
              </a:ext>
            </a:extLst>
          </p:cNvPr>
          <p:cNvSpPr>
            <a:spLocks noGrp="1"/>
          </p:cNvSpPr>
          <p:nvPr>
            <p:ph type="title"/>
          </p:nvPr>
        </p:nvSpPr>
        <p:spPr>
          <a:xfrm>
            <a:off x="838200" y="573711"/>
            <a:ext cx="10515600" cy="492760"/>
          </a:xfrm>
        </p:spPr>
        <p:txBody>
          <a:bodyPr>
            <a:normAutofit fontScale="90000"/>
          </a:bodyPr>
          <a:lstStyle/>
          <a:p>
            <a:pPr algn="ctr"/>
            <a:r>
              <a:rPr lang="en-US" sz="3100" dirty="0">
                <a:latin typeface="Helvetica"/>
                <a:cs typeface="Helvetica"/>
              </a:rPr>
              <a:t>WE WANT TO WORK WITH YOU ON POLICY ADVOCACY…</a:t>
            </a:r>
            <a:br>
              <a:rPr lang="en-US" dirty="0">
                <a:latin typeface="Helvetica"/>
                <a:cs typeface="Helvetica"/>
              </a:rPr>
            </a:br>
            <a:endParaRPr lang="en-US" dirty="0">
              <a:cs typeface="Helvetica"/>
            </a:endParaRPr>
          </a:p>
        </p:txBody>
      </p:sp>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pic>
        <p:nvPicPr>
          <p:cNvPr id="2" name="Picture 1">
            <a:extLst>
              <a:ext uri="{FF2B5EF4-FFF2-40B4-BE49-F238E27FC236}">
                <a16:creationId xmlns:a16="http://schemas.microsoft.com/office/drawing/2014/main" id="{4A0F6BF4-DE16-C86C-A74E-7B90EE527FFC}"/>
              </a:ext>
            </a:extLst>
          </p:cNvPr>
          <p:cNvPicPr>
            <a:picLocks noChangeAspect="1"/>
          </p:cNvPicPr>
          <p:nvPr/>
        </p:nvPicPr>
        <p:blipFill>
          <a:blip r:embed="rId2"/>
          <a:stretch>
            <a:fillRect/>
          </a:stretch>
        </p:blipFill>
        <p:spPr>
          <a:xfrm>
            <a:off x="3755715" y="1167313"/>
            <a:ext cx="5218164" cy="5218164"/>
          </a:xfrm>
          <a:prstGeom prst="rect">
            <a:avLst/>
          </a:prstGeom>
        </p:spPr>
      </p:pic>
    </p:spTree>
    <p:extLst>
      <p:ext uri="{BB962C8B-B14F-4D97-AF65-F5344CB8AC3E}">
        <p14:creationId xmlns:p14="http://schemas.microsoft.com/office/powerpoint/2010/main" val="3613363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9DF19-7686-1742-9B41-B7F9B140F3D1}"/>
              </a:ext>
            </a:extLst>
          </p:cNvPr>
          <p:cNvSpPr>
            <a:spLocks noGrp="1"/>
          </p:cNvSpPr>
          <p:nvPr>
            <p:ph type="ctrTitle"/>
          </p:nvPr>
        </p:nvSpPr>
        <p:spPr>
          <a:xfrm>
            <a:off x="1519687" y="1939226"/>
            <a:ext cx="9144000" cy="2183643"/>
          </a:xfrm>
        </p:spPr>
        <p:txBody>
          <a:bodyPr anchor="b" anchorCtr="0">
            <a:noAutofit/>
          </a:bodyPr>
          <a:lstStyle/>
          <a:p>
            <a:pPr algn="ctr"/>
            <a:br>
              <a:rPr lang="en-US" sz="4800"/>
            </a:br>
            <a:r>
              <a:rPr lang="en-US" sz="5400">
                <a:solidFill>
                  <a:srgbClr val="C00000"/>
                </a:solidFill>
                <a:latin typeface="Helvetica"/>
                <a:cs typeface="Helvetica"/>
              </a:rPr>
              <a:t>Project 2025: </a:t>
            </a:r>
            <a:br>
              <a:rPr lang="en-US" sz="5400">
                <a:latin typeface="Helvetica"/>
                <a:cs typeface="Helvetica"/>
              </a:rPr>
            </a:br>
            <a:r>
              <a:rPr lang="en-US" sz="5400">
                <a:latin typeface="Helvetica"/>
                <a:cs typeface="Helvetica"/>
              </a:rPr>
              <a:t>What You Need to Know and </a:t>
            </a:r>
            <a:r>
              <a:rPr lang="en-US" sz="5400" i="1" u="sng">
                <a:latin typeface="Helvetica"/>
                <a:cs typeface="Helvetica"/>
              </a:rPr>
              <a:t>How We Will Win!</a:t>
            </a:r>
            <a:endParaRPr lang="en-US" sz="5400" i="1">
              <a:cs typeface="Helvetica" pitchFamily="2" charset="0"/>
            </a:endParaRPr>
          </a:p>
        </p:txBody>
      </p:sp>
      <p:sp>
        <p:nvSpPr>
          <p:cNvPr id="3" name="Subtitle 2">
            <a:extLst>
              <a:ext uri="{FF2B5EF4-FFF2-40B4-BE49-F238E27FC236}">
                <a16:creationId xmlns:a16="http://schemas.microsoft.com/office/drawing/2014/main" id="{11AC77ED-6DBE-CF44-9EEC-3FD4508C7F10}"/>
              </a:ext>
            </a:extLst>
          </p:cNvPr>
          <p:cNvSpPr>
            <a:spLocks noGrp="1"/>
          </p:cNvSpPr>
          <p:nvPr>
            <p:ph type="subTitle" idx="4294967295"/>
          </p:nvPr>
        </p:nvSpPr>
        <p:spPr>
          <a:xfrm>
            <a:off x="685800" y="5089643"/>
            <a:ext cx="9144000" cy="656064"/>
          </a:xfrm>
        </p:spPr>
        <p:txBody>
          <a:bodyPr vert="horz" lIns="0" tIns="0" rIns="0" bIns="0" rtlCol="0" anchor="t">
            <a:normAutofit/>
          </a:bodyPr>
          <a:lstStyle/>
          <a:p>
            <a:pPr marL="0" indent="0">
              <a:buNone/>
            </a:pPr>
            <a:endParaRPr lang="en-US" sz="2400" b="1">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73081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CE87C06-489D-74FD-27AB-1B1869529E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elvetica" pitchFamily="2" charset="0"/>
                <a:ea typeface="+mn-ea"/>
                <a:cs typeface="+mn-cs"/>
              </a:rPr>
              <a:t>National Urban League </a:t>
            </a:r>
            <a:r>
              <a:rPr kumimoji="0" lang="en-US" sz="1600" b="0" i="0" u="none" strike="noStrike" kern="1200" cap="none" spc="0" normalizeH="0" baseline="0" noProof="0">
                <a:ln>
                  <a:noFill/>
                </a:ln>
                <a:solidFill>
                  <a:srgbClr val="FFFFFF"/>
                </a:solidFill>
                <a:effectLst/>
                <a:uLnTx/>
                <a:uFillTx/>
                <a:latin typeface="Helvetica" pitchFamily="2" charset="0"/>
                <a:ea typeface="+mn-ea"/>
                <a:cs typeface="+mn-cs"/>
              </a:rPr>
              <a:t>Washington Bureau</a:t>
            </a:r>
          </a:p>
        </p:txBody>
      </p:sp>
      <p:sp>
        <p:nvSpPr>
          <p:cNvPr id="9" name="Slide Number Placeholder 8">
            <a:extLst>
              <a:ext uri="{FF2B5EF4-FFF2-40B4-BE49-F238E27FC236}">
                <a16:creationId xmlns:a16="http://schemas.microsoft.com/office/drawing/2014/main" id="{3904850C-ADF7-FE4E-14B7-94B33C27A5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42BD1-B6D5-F84D-B583-855B99579C6A}" type="slidenum">
              <a:rPr kumimoji="0" lang="en-US" sz="1600" b="1" i="0" u="none" strike="noStrike" kern="1200" cap="none" spc="0" normalizeH="0" baseline="0" noProof="0" smtClean="0">
                <a:ln>
                  <a:noFill/>
                </a:ln>
                <a:solidFill>
                  <a:srgbClr val="FFFFFF"/>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sp>
        <p:nvSpPr>
          <p:cNvPr id="30" name="Title 6">
            <a:extLst>
              <a:ext uri="{FF2B5EF4-FFF2-40B4-BE49-F238E27FC236}">
                <a16:creationId xmlns:a16="http://schemas.microsoft.com/office/drawing/2014/main" id="{5F4912ED-C0E0-8AA6-FBA8-7C09D69602AC}"/>
              </a:ext>
            </a:extLst>
          </p:cNvPr>
          <p:cNvSpPr txBox="1">
            <a:spLocks/>
          </p:cNvSpPr>
          <p:nvPr/>
        </p:nvSpPr>
        <p:spPr>
          <a:xfrm>
            <a:off x="683964" y="474310"/>
            <a:ext cx="10515600" cy="4927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i="0" kern="1200">
                <a:solidFill>
                  <a:schemeClr val="tx1"/>
                </a:solidFill>
                <a:latin typeface="Helvetica" pitchFamily="2" charset="0"/>
                <a:ea typeface="+mj-ea"/>
                <a:cs typeface="+mj-cs"/>
              </a:defRPr>
            </a:lvl1pPr>
          </a:lstStyle>
          <a:p>
            <a:r>
              <a:rPr lang="en-US" sz="3600">
                <a:latin typeface="Helvetica"/>
                <a:cs typeface="Helvetica"/>
              </a:rPr>
              <a:t>WHAT IS PROJECT 2025?</a:t>
            </a:r>
            <a:endParaRPr lang="en-US" sz="3600"/>
          </a:p>
        </p:txBody>
      </p:sp>
      <p:sp>
        <p:nvSpPr>
          <p:cNvPr id="2" name="Rectangle 1">
            <a:extLst>
              <a:ext uri="{FF2B5EF4-FFF2-40B4-BE49-F238E27FC236}">
                <a16:creationId xmlns:a16="http://schemas.microsoft.com/office/drawing/2014/main" id="{1B06E54A-ABB8-9922-CB73-3C52D38A9FD1}"/>
              </a:ext>
            </a:extLst>
          </p:cNvPr>
          <p:cNvSpPr/>
          <p:nvPr/>
        </p:nvSpPr>
        <p:spPr>
          <a:xfrm>
            <a:off x="890702" y="1706985"/>
            <a:ext cx="3877938" cy="44514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dirty="0">
              <a:latin typeface="Helvetica" panose="020B0604020202020204" pitchFamily="34" charset="0"/>
              <a:cs typeface="Helvetica" panose="020B0604020202020204" pitchFamily="34" charset="0"/>
            </a:endParaRPr>
          </a:p>
          <a:p>
            <a:pPr algn="ctr"/>
            <a:endParaRPr lang="en-US" sz="2000" dirty="0">
              <a:latin typeface="Helvetica" panose="020B0604020202020204" pitchFamily="34" charset="0"/>
              <a:cs typeface="Helvetica" panose="020B0604020202020204" pitchFamily="34" charset="0"/>
            </a:endParaRPr>
          </a:p>
          <a:p>
            <a:pPr algn="ctr"/>
            <a:endParaRPr lang="en-US" sz="2000" dirty="0">
              <a:latin typeface="Helvetica" panose="020B0604020202020204" pitchFamily="34" charset="0"/>
              <a:cs typeface="Helvetica" panose="020B0604020202020204" pitchFamily="34" charset="0"/>
            </a:endParaRPr>
          </a:p>
          <a:p>
            <a:pPr algn="ctr"/>
            <a:r>
              <a:rPr lang="en-US" sz="2000" dirty="0">
                <a:latin typeface="Helvetica"/>
                <a:cs typeface="Helvetica"/>
              </a:rPr>
              <a:t>‘</a:t>
            </a:r>
            <a:r>
              <a:rPr lang="en-US" sz="1900" dirty="0">
                <a:latin typeface="Helvetica"/>
                <a:cs typeface="Helvetica"/>
              </a:rPr>
              <a:t>Mandate for Leadership 2025: The Conservative Promise’, better known as Project 2025, is a 900 + page</a:t>
            </a:r>
            <a:r>
              <a:rPr lang="en-US" sz="1900" b="1" dirty="0">
                <a:latin typeface="Helvetica"/>
                <a:cs typeface="Helvetica"/>
              </a:rPr>
              <a:t>, radical right-wing playbook </a:t>
            </a:r>
            <a:r>
              <a:rPr lang="en-US" sz="1900" dirty="0">
                <a:latin typeface="Helvetica"/>
                <a:cs typeface="Helvetica"/>
              </a:rPr>
              <a:t>that</a:t>
            </a:r>
            <a:r>
              <a:rPr lang="en-US" sz="1900" b="1" dirty="0">
                <a:latin typeface="Helvetica"/>
                <a:cs typeface="Helvetica"/>
              </a:rPr>
              <a:t> </a:t>
            </a:r>
            <a:r>
              <a:rPr lang="en-US" sz="1900" dirty="0">
                <a:latin typeface="Helvetica"/>
                <a:cs typeface="Helvetica"/>
              </a:rPr>
              <a:t>details an insidious plan to transform America into an </a:t>
            </a:r>
            <a:r>
              <a:rPr lang="en-US" sz="1900" b="1" dirty="0">
                <a:latin typeface="Helvetica"/>
                <a:cs typeface="Helvetica"/>
              </a:rPr>
              <a:t>authoritarian government </a:t>
            </a:r>
            <a:r>
              <a:rPr lang="en-US" sz="1900" dirty="0">
                <a:latin typeface="Helvetica"/>
                <a:cs typeface="Helvetica"/>
              </a:rPr>
              <a:t>focused on:</a:t>
            </a:r>
          </a:p>
          <a:p>
            <a:pPr algn="ctr"/>
            <a:endParaRPr lang="en-US" sz="1900" dirty="0">
              <a:latin typeface="Helvetica"/>
              <a:cs typeface="Helvetica"/>
            </a:endParaRPr>
          </a:p>
          <a:p>
            <a:pPr marL="342900" indent="-342900" algn="ctr">
              <a:buFont typeface="Arial" panose="020B0604020202020204" pitchFamily="34" charset="0"/>
              <a:buChar char="•"/>
            </a:pPr>
            <a:r>
              <a:rPr lang="en-US" sz="1900" dirty="0">
                <a:latin typeface="Helvetica"/>
                <a:cs typeface="Helvetica"/>
              </a:rPr>
              <a:t>Christian Nationalist Principles</a:t>
            </a:r>
          </a:p>
          <a:p>
            <a:pPr marL="342900" indent="-342900" algn="ctr">
              <a:buFont typeface="Arial" panose="020B0604020202020204" pitchFamily="34" charset="0"/>
              <a:buChar char="•"/>
            </a:pPr>
            <a:r>
              <a:rPr lang="en-US" sz="1900" dirty="0">
                <a:latin typeface="Helvetica"/>
                <a:cs typeface="Helvetica"/>
              </a:rPr>
              <a:t>Radical Right-Wing Policy</a:t>
            </a:r>
          </a:p>
          <a:p>
            <a:pPr marL="342900" indent="-342900" algn="ctr">
              <a:buFont typeface="Arial" panose="020B0604020202020204" pitchFamily="34" charset="0"/>
              <a:buChar char="•"/>
            </a:pPr>
            <a:r>
              <a:rPr lang="en-US" sz="1900" dirty="0">
                <a:latin typeface="Helvetica"/>
                <a:cs typeface="Helvetica"/>
              </a:rPr>
              <a:t>White Supremacy</a:t>
            </a:r>
          </a:p>
          <a:p>
            <a:pPr marL="285750" indent="-285750" algn="ctr">
              <a:buFontTx/>
              <a:buChar char="-"/>
            </a:pPr>
            <a:endParaRPr lang="en-US" dirty="0">
              <a:cs typeface="Calibri" panose="020F0502020204030204"/>
            </a:endParaRPr>
          </a:p>
        </p:txBody>
      </p:sp>
      <p:sp>
        <p:nvSpPr>
          <p:cNvPr id="4" name="Rectangle 3">
            <a:extLst>
              <a:ext uri="{FF2B5EF4-FFF2-40B4-BE49-F238E27FC236}">
                <a16:creationId xmlns:a16="http://schemas.microsoft.com/office/drawing/2014/main" id="{733C6F9C-B92F-C3EC-E708-A9CD5312E666}"/>
              </a:ext>
            </a:extLst>
          </p:cNvPr>
          <p:cNvSpPr/>
          <p:nvPr/>
        </p:nvSpPr>
        <p:spPr>
          <a:xfrm>
            <a:off x="1076325" y="1802886"/>
            <a:ext cx="3506692" cy="583894"/>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400" b="1">
                <a:latin typeface="Helvetica"/>
                <a:cs typeface="Helvetica"/>
              </a:rPr>
              <a:t>Overview</a:t>
            </a:r>
            <a:endParaRPr lang="en-US"/>
          </a:p>
        </p:txBody>
      </p:sp>
      <p:sp>
        <p:nvSpPr>
          <p:cNvPr id="5" name="Rectangle 4">
            <a:extLst>
              <a:ext uri="{FF2B5EF4-FFF2-40B4-BE49-F238E27FC236}">
                <a16:creationId xmlns:a16="http://schemas.microsoft.com/office/drawing/2014/main" id="{DB470D26-F79C-1136-EF36-677F97BDE4EF}"/>
              </a:ext>
            </a:extLst>
          </p:cNvPr>
          <p:cNvSpPr/>
          <p:nvPr/>
        </p:nvSpPr>
        <p:spPr>
          <a:xfrm>
            <a:off x="5244030" y="1251555"/>
            <a:ext cx="6511252" cy="233898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Helvetica" panose="020B0604020202020204" pitchFamily="34" charset="0"/>
              <a:cs typeface="Helvetica" panose="020B0604020202020204" pitchFamily="34" charset="0"/>
            </a:endParaRPr>
          </a:p>
          <a:p>
            <a:pPr marL="285750" indent="-285750" algn="ctr">
              <a:buFontTx/>
              <a:buChar char="-"/>
            </a:pPr>
            <a:endParaRPr lang="en-US"/>
          </a:p>
        </p:txBody>
      </p:sp>
      <p:sp>
        <p:nvSpPr>
          <p:cNvPr id="6" name="Rectangle 5">
            <a:extLst>
              <a:ext uri="{FF2B5EF4-FFF2-40B4-BE49-F238E27FC236}">
                <a16:creationId xmlns:a16="http://schemas.microsoft.com/office/drawing/2014/main" id="{C1C6058B-94F0-3D1F-F804-A0A7F1085B3B}"/>
              </a:ext>
            </a:extLst>
          </p:cNvPr>
          <p:cNvSpPr/>
          <p:nvPr/>
        </p:nvSpPr>
        <p:spPr>
          <a:xfrm>
            <a:off x="5244030" y="3783055"/>
            <a:ext cx="6498115" cy="23753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Helvetica" panose="020B0604020202020204" pitchFamily="34" charset="0"/>
              <a:cs typeface="Helvetica" panose="020B0604020202020204" pitchFamily="34" charset="0"/>
            </a:endParaRPr>
          </a:p>
          <a:p>
            <a:pPr marL="285750" indent="-285750" algn="ctr">
              <a:buFontTx/>
              <a:buChar char="-"/>
            </a:pPr>
            <a:endParaRPr lang="en-US"/>
          </a:p>
        </p:txBody>
      </p:sp>
      <p:sp>
        <p:nvSpPr>
          <p:cNvPr id="7" name="Rectangle 6">
            <a:extLst>
              <a:ext uri="{FF2B5EF4-FFF2-40B4-BE49-F238E27FC236}">
                <a16:creationId xmlns:a16="http://schemas.microsoft.com/office/drawing/2014/main" id="{E5083A80-49D6-00C9-ED3D-EDA6F03A33AE}"/>
              </a:ext>
            </a:extLst>
          </p:cNvPr>
          <p:cNvSpPr/>
          <p:nvPr/>
        </p:nvSpPr>
        <p:spPr>
          <a:xfrm>
            <a:off x="7086546" y="1359522"/>
            <a:ext cx="2821064" cy="583894"/>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400" b="1">
                <a:latin typeface="Helvetica"/>
                <a:cs typeface="Helvetica"/>
              </a:rPr>
              <a:t>Authored by</a:t>
            </a:r>
            <a:endParaRPr lang="en-US"/>
          </a:p>
        </p:txBody>
      </p:sp>
      <p:sp>
        <p:nvSpPr>
          <p:cNvPr id="10" name="Rectangle 9">
            <a:extLst>
              <a:ext uri="{FF2B5EF4-FFF2-40B4-BE49-F238E27FC236}">
                <a16:creationId xmlns:a16="http://schemas.microsoft.com/office/drawing/2014/main" id="{95A6CBB5-AC65-1832-FE13-5CBA615524CA}"/>
              </a:ext>
            </a:extLst>
          </p:cNvPr>
          <p:cNvSpPr/>
          <p:nvPr/>
        </p:nvSpPr>
        <p:spPr>
          <a:xfrm>
            <a:off x="6739741" y="3939804"/>
            <a:ext cx="3506692" cy="583894"/>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latin typeface="Helvetica" panose="020B0604020202020204" pitchFamily="34" charset="0"/>
                <a:cs typeface="Helvetica" panose="020B0604020202020204" pitchFamily="34" charset="0"/>
              </a:rPr>
              <a:t>Key Supporters</a:t>
            </a:r>
          </a:p>
        </p:txBody>
      </p:sp>
      <p:sp>
        <p:nvSpPr>
          <p:cNvPr id="11" name="TextBox 10">
            <a:extLst>
              <a:ext uri="{FF2B5EF4-FFF2-40B4-BE49-F238E27FC236}">
                <a16:creationId xmlns:a16="http://schemas.microsoft.com/office/drawing/2014/main" id="{78CEEEC9-8F34-C094-DE4A-04332F58C0E9}"/>
              </a:ext>
            </a:extLst>
          </p:cNvPr>
          <p:cNvSpPr txBox="1"/>
          <p:nvPr/>
        </p:nvSpPr>
        <p:spPr>
          <a:xfrm>
            <a:off x="5089794" y="2043104"/>
            <a:ext cx="1927952" cy="707886"/>
          </a:xfrm>
          <a:prstGeom prst="rect">
            <a:avLst/>
          </a:prstGeom>
          <a:noFill/>
        </p:spPr>
        <p:txBody>
          <a:bodyPr wrap="square" rtlCol="0">
            <a:spAutoFit/>
          </a:bodyPr>
          <a:lstStyle/>
          <a:p>
            <a:pPr algn="ctr"/>
            <a:r>
              <a:rPr lang="en-US" sz="2000" b="1">
                <a:solidFill>
                  <a:schemeClr val="bg1"/>
                </a:solidFill>
                <a:latin typeface="Helvetica" panose="020B0604020202020204" pitchFamily="34" charset="0"/>
                <a:cs typeface="Helvetica" panose="020B0604020202020204" pitchFamily="34" charset="0"/>
              </a:rPr>
              <a:t>Heritage Foundation</a:t>
            </a:r>
          </a:p>
        </p:txBody>
      </p:sp>
      <p:pic>
        <p:nvPicPr>
          <p:cNvPr id="13" name="Picture 12" descr="A white bell with a black background&#10;&#10;Description automatically generated">
            <a:extLst>
              <a:ext uri="{FF2B5EF4-FFF2-40B4-BE49-F238E27FC236}">
                <a16:creationId xmlns:a16="http://schemas.microsoft.com/office/drawing/2014/main" id="{51610741-FCF3-7D4E-848F-F28BAD3A8735}"/>
              </a:ext>
            </a:extLst>
          </p:cNvPr>
          <p:cNvPicPr>
            <a:picLocks noChangeAspect="1"/>
          </p:cNvPicPr>
          <p:nvPr/>
        </p:nvPicPr>
        <p:blipFill>
          <a:blip r:embed="rId3"/>
          <a:stretch>
            <a:fillRect/>
          </a:stretch>
        </p:blipFill>
        <p:spPr>
          <a:xfrm>
            <a:off x="5541485" y="2845021"/>
            <a:ext cx="1024569" cy="512285"/>
          </a:xfrm>
          <a:prstGeom prst="rect">
            <a:avLst/>
          </a:prstGeom>
        </p:spPr>
      </p:pic>
      <p:sp>
        <p:nvSpPr>
          <p:cNvPr id="14" name="TextBox 13">
            <a:extLst>
              <a:ext uri="{FF2B5EF4-FFF2-40B4-BE49-F238E27FC236}">
                <a16:creationId xmlns:a16="http://schemas.microsoft.com/office/drawing/2014/main" id="{134300B3-F3BA-9131-C100-C729E79E887A}"/>
              </a:ext>
            </a:extLst>
          </p:cNvPr>
          <p:cNvSpPr txBox="1"/>
          <p:nvPr/>
        </p:nvSpPr>
        <p:spPr>
          <a:xfrm>
            <a:off x="6957150" y="1950355"/>
            <a:ext cx="4784995" cy="163121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solidFill>
                  <a:schemeClr val="bg1"/>
                </a:solidFill>
                <a:latin typeface="Helvetica"/>
                <a:cs typeface="Helvetica"/>
              </a:rPr>
              <a:t>Well-funded right-wing think-tank</a:t>
            </a:r>
          </a:p>
          <a:p>
            <a:pPr marL="285750" indent="-285750">
              <a:buFont typeface="Arial" panose="020B0604020202020204" pitchFamily="34" charset="0"/>
              <a:buChar char="•"/>
            </a:pPr>
            <a:r>
              <a:rPr lang="en-US" dirty="0">
                <a:solidFill>
                  <a:schemeClr val="bg1"/>
                </a:solidFill>
                <a:latin typeface="Helvetica"/>
                <a:cs typeface="Helvetica"/>
              </a:rPr>
              <a:t>Advocates for a policy agenda in favor of:</a:t>
            </a:r>
          </a:p>
          <a:p>
            <a:pPr marL="742950" lvl="1" indent="-285750">
              <a:buFont typeface="Arial" panose="020B0604020202020204" pitchFamily="34" charset="0"/>
              <a:buChar char="•"/>
            </a:pPr>
            <a:r>
              <a:rPr lang="en-US" sz="1600" dirty="0">
                <a:solidFill>
                  <a:schemeClr val="bg1"/>
                </a:solidFill>
                <a:latin typeface="Helvetica"/>
                <a:cs typeface="Helvetica"/>
              </a:rPr>
              <a:t>Free Enterprise</a:t>
            </a:r>
          </a:p>
          <a:p>
            <a:pPr marL="742950" lvl="1" indent="-285750">
              <a:buFont typeface="Arial" panose="020B0604020202020204" pitchFamily="34" charset="0"/>
              <a:buChar char="•"/>
            </a:pPr>
            <a:r>
              <a:rPr lang="en-US" sz="1600" dirty="0">
                <a:solidFill>
                  <a:schemeClr val="bg1"/>
                </a:solidFill>
                <a:latin typeface="Helvetica"/>
                <a:cs typeface="Helvetica"/>
              </a:rPr>
              <a:t>Limited Government</a:t>
            </a:r>
          </a:p>
          <a:p>
            <a:pPr marL="742950" lvl="1" indent="-285750">
              <a:buFont typeface="Arial" panose="020B0604020202020204" pitchFamily="34" charset="0"/>
              <a:buChar char="•"/>
            </a:pPr>
            <a:r>
              <a:rPr lang="en-US" sz="1600" dirty="0">
                <a:solidFill>
                  <a:schemeClr val="bg1"/>
                </a:solidFill>
                <a:latin typeface="Helvetica"/>
                <a:cs typeface="Helvetica"/>
              </a:rPr>
              <a:t>Traditional American Values</a:t>
            </a:r>
          </a:p>
          <a:p>
            <a:pPr marL="742950" lvl="1" indent="-285750">
              <a:buFont typeface="Arial" panose="020B0604020202020204" pitchFamily="34" charset="0"/>
              <a:buChar char="•"/>
            </a:pPr>
            <a:r>
              <a:rPr lang="en-US" sz="1600" dirty="0">
                <a:solidFill>
                  <a:schemeClr val="bg1"/>
                </a:solidFill>
                <a:latin typeface="Helvetica"/>
                <a:cs typeface="Helvetica"/>
              </a:rPr>
              <a:t>Strong National Defense</a:t>
            </a:r>
          </a:p>
        </p:txBody>
      </p:sp>
      <p:sp>
        <p:nvSpPr>
          <p:cNvPr id="15" name="TextBox 14">
            <a:extLst>
              <a:ext uri="{FF2B5EF4-FFF2-40B4-BE49-F238E27FC236}">
                <a16:creationId xmlns:a16="http://schemas.microsoft.com/office/drawing/2014/main" id="{F57D818F-050B-1FD8-EDB4-D7D563823333}"/>
              </a:ext>
            </a:extLst>
          </p:cNvPr>
          <p:cNvSpPr txBox="1"/>
          <p:nvPr/>
        </p:nvSpPr>
        <p:spPr>
          <a:xfrm>
            <a:off x="5541485" y="4803354"/>
            <a:ext cx="1881877" cy="1107996"/>
          </a:xfrm>
          <a:prstGeom prst="rect">
            <a:avLst/>
          </a:prstGeom>
          <a:noFill/>
        </p:spPr>
        <p:txBody>
          <a:bodyPr wrap="square" rtlCol="0">
            <a:spAutoFit/>
          </a:bodyPr>
          <a:lstStyle/>
          <a:p>
            <a:pPr algn="ctr"/>
            <a:r>
              <a:rPr lang="en-US" sz="3000" b="1">
                <a:solidFill>
                  <a:schemeClr val="bg1"/>
                </a:solidFill>
                <a:latin typeface="Helvetica" panose="020B0604020202020204" pitchFamily="34" charset="0"/>
                <a:cs typeface="Helvetica" panose="020B0604020202020204" pitchFamily="34" charset="0"/>
              </a:rPr>
              <a:t>100+ </a:t>
            </a:r>
            <a:r>
              <a:rPr lang="en-US">
                <a:solidFill>
                  <a:schemeClr val="bg1"/>
                </a:solidFill>
                <a:latin typeface="Helvetica" panose="020B0604020202020204" pitchFamily="34" charset="0"/>
                <a:cs typeface="Helvetica" panose="020B0604020202020204" pitchFamily="34" charset="0"/>
              </a:rPr>
              <a:t>Conservative Organizations</a:t>
            </a:r>
          </a:p>
        </p:txBody>
      </p:sp>
      <p:sp>
        <p:nvSpPr>
          <p:cNvPr id="16" name="TextBox 15">
            <a:extLst>
              <a:ext uri="{FF2B5EF4-FFF2-40B4-BE49-F238E27FC236}">
                <a16:creationId xmlns:a16="http://schemas.microsoft.com/office/drawing/2014/main" id="{2A51695A-97EF-8517-CEC4-177CC46D943D}"/>
              </a:ext>
            </a:extLst>
          </p:cNvPr>
          <p:cNvSpPr txBox="1"/>
          <p:nvPr/>
        </p:nvSpPr>
        <p:spPr>
          <a:xfrm>
            <a:off x="9529676" y="4648565"/>
            <a:ext cx="1881877" cy="1384995"/>
          </a:xfrm>
          <a:prstGeom prst="rect">
            <a:avLst/>
          </a:prstGeom>
          <a:noFill/>
        </p:spPr>
        <p:txBody>
          <a:bodyPr wrap="square" rtlCol="0">
            <a:spAutoFit/>
          </a:bodyPr>
          <a:lstStyle/>
          <a:p>
            <a:pPr algn="ctr"/>
            <a:r>
              <a:rPr lang="en-US" sz="3000" b="1">
                <a:solidFill>
                  <a:schemeClr val="bg1"/>
                </a:solidFill>
                <a:latin typeface="Helvetica" panose="020B0604020202020204" pitchFamily="34" charset="0"/>
                <a:cs typeface="Helvetica" panose="020B0604020202020204" pitchFamily="34" charset="0"/>
              </a:rPr>
              <a:t>$22+ </a:t>
            </a:r>
          </a:p>
          <a:p>
            <a:pPr algn="ctr"/>
            <a:r>
              <a:rPr lang="en-US">
                <a:solidFill>
                  <a:schemeClr val="bg1"/>
                </a:solidFill>
                <a:latin typeface="Helvetica" panose="020B0604020202020204" pitchFamily="34" charset="0"/>
                <a:cs typeface="Helvetica" panose="020B0604020202020204" pitchFamily="34" charset="0"/>
              </a:rPr>
              <a:t>Million</a:t>
            </a:r>
          </a:p>
          <a:p>
            <a:pPr algn="ctr"/>
            <a:r>
              <a:rPr lang="en-US">
                <a:solidFill>
                  <a:schemeClr val="bg1"/>
                </a:solidFill>
                <a:latin typeface="Helvetica" panose="020B0604020202020204" pitchFamily="34" charset="0"/>
                <a:cs typeface="Helvetica" panose="020B0604020202020204" pitchFamily="34" charset="0"/>
              </a:rPr>
              <a:t>Funds in Support</a:t>
            </a:r>
          </a:p>
        </p:txBody>
      </p:sp>
      <p:sp>
        <p:nvSpPr>
          <p:cNvPr id="17" name="TextBox 16">
            <a:extLst>
              <a:ext uri="{FF2B5EF4-FFF2-40B4-BE49-F238E27FC236}">
                <a16:creationId xmlns:a16="http://schemas.microsoft.com/office/drawing/2014/main" id="{AF2D5AEA-BC64-E6E3-0363-041B441146FD}"/>
              </a:ext>
            </a:extLst>
          </p:cNvPr>
          <p:cNvSpPr txBox="1"/>
          <p:nvPr/>
        </p:nvSpPr>
        <p:spPr>
          <a:xfrm>
            <a:off x="7552148" y="4879398"/>
            <a:ext cx="1881877" cy="1015663"/>
          </a:xfrm>
          <a:prstGeom prst="rect">
            <a:avLst/>
          </a:prstGeom>
          <a:noFill/>
        </p:spPr>
        <p:txBody>
          <a:bodyPr wrap="square" rtlCol="0">
            <a:spAutoFit/>
          </a:bodyPr>
          <a:lstStyle/>
          <a:p>
            <a:pPr algn="ctr"/>
            <a:r>
              <a:rPr lang="en-US" sz="2000">
                <a:solidFill>
                  <a:schemeClr val="bg1"/>
                </a:solidFill>
                <a:latin typeface="Helvetica" panose="020B0604020202020204" pitchFamily="34" charset="0"/>
                <a:cs typeface="Helvetica" panose="020B0604020202020204" pitchFamily="34" charset="0"/>
              </a:rPr>
              <a:t>High Profile Conservative Leaders</a:t>
            </a:r>
          </a:p>
        </p:txBody>
      </p:sp>
    </p:spTree>
    <p:extLst>
      <p:ext uri="{BB962C8B-B14F-4D97-AF65-F5344CB8AC3E}">
        <p14:creationId xmlns:p14="http://schemas.microsoft.com/office/powerpoint/2010/main" val="391469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739FB-F3E0-DCA0-EE22-CD9007B9D22B}"/>
              </a:ext>
            </a:extLst>
          </p:cNvPr>
          <p:cNvSpPr>
            <a:spLocks noGrp="1"/>
          </p:cNvSpPr>
          <p:nvPr>
            <p:ph type="title"/>
          </p:nvPr>
        </p:nvSpPr>
        <p:spPr/>
        <p:txBody>
          <a:bodyPr>
            <a:normAutofit fontScale="90000"/>
          </a:bodyPr>
          <a:lstStyle/>
          <a:p>
            <a:r>
              <a:rPr lang="en-US">
                <a:latin typeface="Helvetica"/>
                <a:cs typeface="Helvetica"/>
              </a:rPr>
              <a:t>ELEMENTS OF THE PROJECT 2025 PLAYBOOK</a:t>
            </a:r>
          </a:p>
        </p:txBody>
      </p:sp>
      <p:sp>
        <p:nvSpPr>
          <p:cNvPr id="4" name="Footer Placeholder 3">
            <a:extLst>
              <a:ext uri="{FF2B5EF4-FFF2-40B4-BE49-F238E27FC236}">
                <a16:creationId xmlns:a16="http://schemas.microsoft.com/office/drawing/2014/main" id="{56E0C866-B4B6-CFAA-D5B4-FD9D2A780839}"/>
              </a:ext>
            </a:extLst>
          </p:cNvPr>
          <p:cNvSpPr>
            <a:spLocks noGrp="1"/>
          </p:cNvSpPr>
          <p:nvPr>
            <p:ph type="ftr" sz="quarter" idx="11"/>
          </p:nvPr>
        </p:nvSpPr>
        <p:spPr/>
        <p:txBody>
          <a:bodyPr/>
          <a:lstStyle/>
          <a:p>
            <a:r>
              <a:rPr lang="en-US"/>
              <a:t>National Urban League </a:t>
            </a:r>
            <a:r>
              <a:rPr lang="en-US" b="0"/>
              <a:t>Washington Bureau</a:t>
            </a:r>
          </a:p>
        </p:txBody>
      </p:sp>
      <p:sp>
        <p:nvSpPr>
          <p:cNvPr id="5" name="Slide Number Placeholder 4">
            <a:extLst>
              <a:ext uri="{FF2B5EF4-FFF2-40B4-BE49-F238E27FC236}">
                <a16:creationId xmlns:a16="http://schemas.microsoft.com/office/drawing/2014/main" id="{A9ECB07C-0699-736F-B676-2763EB278C12}"/>
              </a:ext>
            </a:extLst>
          </p:cNvPr>
          <p:cNvSpPr>
            <a:spLocks noGrp="1"/>
          </p:cNvSpPr>
          <p:nvPr>
            <p:ph type="sldNum" sz="quarter" idx="12"/>
          </p:nvPr>
        </p:nvSpPr>
        <p:spPr/>
        <p:txBody>
          <a:bodyPr/>
          <a:lstStyle/>
          <a:p>
            <a:fld id="{CED42BD1-B6D5-F84D-B583-855B99579C6A}" type="slidenum">
              <a:rPr lang="en-US" smtClean="0"/>
              <a:pPr/>
              <a:t>9</a:t>
            </a:fld>
            <a:endParaRPr lang="en-US"/>
          </a:p>
        </p:txBody>
      </p:sp>
      <p:sp>
        <p:nvSpPr>
          <p:cNvPr id="6" name="Rectangle 5">
            <a:extLst>
              <a:ext uri="{FF2B5EF4-FFF2-40B4-BE49-F238E27FC236}">
                <a16:creationId xmlns:a16="http://schemas.microsoft.com/office/drawing/2014/main" id="{1A72D2BB-D989-2C63-E829-886D8D730936}"/>
              </a:ext>
            </a:extLst>
          </p:cNvPr>
          <p:cNvSpPr/>
          <p:nvPr/>
        </p:nvSpPr>
        <p:spPr>
          <a:xfrm>
            <a:off x="589347" y="2319051"/>
            <a:ext cx="2576111"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B823A19-85AD-2502-A79A-76A5490CDEB1}"/>
              </a:ext>
            </a:extLst>
          </p:cNvPr>
          <p:cNvSpPr/>
          <p:nvPr/>
        </p:nvSpPr>
        <p:spPr>
          <a:xfrm>
            <a:off x="3486433" y="2338329"/>
            <a:ext cx="2609567"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6D349A-A7F8-ACEE-37DC-64F24D2DA5C9}"/>
              </a:ext>
            </a:extLst>
          </p:cNvPr>
          <p:cNvSpPr/>
          <p:nvPr/>
        </p:nvSpPr>
        <p:spPr>
          <a:xfrm>
            <a:off x="6339802" y="2319051"/>
            <a:ext cx="2609567"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F76E15-684D-EFD4-FD5B-9561B9AC0B8F}"/>
              </a:ext>
            </a:extLst>
          </p:cNvPr>
          <p:cNvSpPr/>
          <p:nvPr/>
        </p:nvSpPr>
        <p:spPr>
          <a:xfrm>
            <a:off x="9210560" y="2338329"/>
            <a:ext cx="2609566" cy="38338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AA61CB8-DDD4-1880-9539-9ADBCD326B01}"/>
              </a:ext>
            </a:extLst>
          </p:cNvPr>
          <p:cNvSpPr/>
          <p:nvPr/>
        </p:nvSpPr>
        <p:spPr>
          <a:xfrm>
            <a:off x="1447283" y="1936229"/>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4" name="Rectangle 13">
            <a:extLst>
              <a:ext uri="{FF2B5EF4-FFF2-40B4-BE49-F238E27FC236}">
                <a16:creationId xmlns:a16="http://schemas.microsoft.com/office/drawing/2014/main" id="{E3E913B6-23F9-D5BA-A711-B64192F8BFA7}"/>
              </a:ext>
            </a:extLst>
          </p:cNvPr>
          <p:cNvSpPr/>
          <p:nvPr/>
        </p:nvSpPr>
        <p:spPr>
          <a:xfrm>
            <a:off x="4365403" y="1936229"/>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5" name="Rectangle 14">
            <a:extLst>
              <a:ext uri="{FF2B5EF4-FFF2-40B4-BE49-F238E27FC236}">
                <a16:creationId xmlns:a16="http://schemas.microsoft.com/office/drawing/2014/main" id="{FFA0350A-950A-A7C4-CE0A-1F00DA9C04FA}"/>
              </a:ext>
            </a:extLst>
          </p:cNvPr>
          <p:cNvSpPr/>
          <p:nvPr/>
        </p:nvSpPr>
        <p:spPr>
          <a:xfrm>
            <a:off x="7218773" y="1961625"/>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6" name="Rectangle 15">
            <a:extLst>
              <a:ext uri="{FF2B5EF4-FFF2-40B4-BE49-F238E27FC236}">
                <a16:creationId xmlns:a16="http://schemas.microsoft.com/office/drawing/2014/main" id="{C0567198-3E98-174C-FB58-F3770FBAD180}"/>
              </a:ext>
            </a:extLst>
          </p:cNvPr>
          <p:cNvSpPr/>
          <p:nvPr/>
        </p:nvSpPr>
        <p:spPr>
          <a:xfrm>
            <a:off x="10089530" y="1907803"/>
            <a:ext cx="851626" cy="753408"/>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a:latin typeface="Helvetica" panose="020B0604020202020204" pitchFamily="34" charset="0"/>
              <a:cs typeface="Helvetica" panose="020B0604020202020204" pitchFamily="34" charset="0"/>
            </a:endParaRPr>
          </a:p>
        </p:txBody>
      </p:sp>
      <p:sp>
        <p:nvSpPr>
          <p:cNvPr id="17" name="TextBox 16">
            <a:extLst>
              <a:ext uri="{FF2B5EF4-FFF2-40B4-BE49-F238E27FC236}">
                <a16:creationId xmlns:a16="http://schemas.microsoft.com/office/drawing/2014/main" id="{7FAAFFB4-CA40-1764-2732-B531D7765D85}"/>
              </a:ext>
            </a:extLst>
          </p:cNvPr>
          <p:cNvSpPr txBox="1"/>
          <p:nvPr/>
        </p:nvSpPr>
        <p:spPr>
          <a:xfrm>
            <a:off x="717357" y="2869406"/>
            <a:ext cx="2311478"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Political Agenda</a:t>
            </a:r>
          </a:p>
        </p:txBody>
      </p:sp>
      <p:sp>
        <p:nvSpPr>
          <p:cNvPr id="19" name="TextBox 18">
            <a:extLst>
              <a:ext uri="{FF2B5EF4-FFF2-40B4-BE49-F238E27FC236}">
                <a16:creationId xmlns:a16="http://schemas.microsoft.com/office/drawing/2014/main" id="{D5FCC3C5-8C3B-E8B8-53D0-F9AE81A13B4A}"/>
              </a:ext>
            </a:extLst>
          </p:cNvPr>
          <p:cNvSpPr txBox="1"/>
          <p:nvPr/>
        </p:nvSpPr>
        <p:spPr>
          <a:xfrm>
            <a:off x="3856780" y="2868661"/>
            <a:ext cx="1872867"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Personnel</a:t>
            </a:r>
          </a:p>
        </p:txBody>
      </p:sp>
      <p:sp>
        <p:nvSpPr>
          <p:cNvPr id="20" name="TextBox 19">
            <a:extLst>
              <a:ext uri="{FF2B5EF4-FFF2-40B4-BE49-F238E27FC236}">
                <a16:creationId xmlns:a16="http://schemas.microsoft.com/office/drawing/2014/main" id="{D0DFB2DE-081D-0037-D28A-7DE207FCFC51}"/>
              </a:ext>
            </a:extLst>
          </p:cNvPr>
          <p:cNvSpPr txBox="1"/>
          <p:nvPr/>
        </p:nvSpPr>
        <p:spPr>
          <a:xfrm>
            <a:off x="6708151" y="2869406"/>
            <a:ext cx="1872867"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Training</a:t>
            </a:r>
          </a:p>
        </p:txBody>
      </p:sp>
      <p:sp>
        <p:nvSpPr>
          <p:cNvPr id="21" name="TextBox 20">
            <a:extLst>
              <a:ext uri="{FF2B5EF4-FFF2-40B4-BE49-F238E27FC236}">
                <a16:creationId xmlns:a16="http://schemas.microsoft.com/office/drawing/2014/main" id="{E802E2B1-BFFD-937D-463A-9B0C5D60B14C}"/>
              </a:ext>
            </a:extLst>
          </p:cNvPr>
          <p:cNvSpPr txBox="1"/>
          <p:nvPr/>
        </p:nvSpPr>
        <p:spPr>
          <a:xfrm>
            <a:off x="9578909" y="2840860"/>
            <a:ext cx="1872867" cy="400110"/>
          </a:xfrm>
          <a:prstGeom prst="rect">
            <a:avLst/>
          </a:prstGeom>
          <a:noFill/>
        </p:spPr>
        <p:txBody>
          <a:bodyPr wrap="square" rtlCol="0">
            <a:spAutoFit/>
          </a:bodyPr>
          <a:lstStyle/>
          <a:p>
            <a:pPr algn="ctr"/>
            <a:r>
              <a:rPr lang="en-US" sz="2000" b="1" u="sng">
                <a:solidFill>
                  <a:schemeClr val="bg1"/>
                </a:solidFill>
                <a:latin typeface="Helvetica" panose="020B0604020202020204" pitchFamily="34" charset="0"/>
                <a:cs typeface="Helvetica" panose="020B0604020202020204" pitchFamily="34" charset="0"/>
              </a:rPr>
              <a:t>180 Day Plan</a:t>
            </a:r>
          </a:p>
        </p:txBody>
      </p:sp>
      <p:sp>
        <p:nvSpPr>
          <p:cNvPr id="22" name="TextBox 21">
            <a:extLst>
              <a:ext uri="{FF2B5EF4-FFF2-40B4-BE49-F238E27FC236}">
                <a16:creationId xmlns:a16="http://schemas.microsoft.com/office/drawing/2014/main" id="{148A4F10-2C8E-436A-585B-39F12732670C}"/>
              </a:ext>
            </a:extLst>
          </p:cNvPr>
          <p:cNvSpPr txBox="1"/>
          <p:nvPr/>
        </p:nvSpPr>
        <p:spPr>
          <a:xfrm>
            <a:off x="593386" y="3189814"/>
            <a:ext cx="2617463" cy="3837974"/>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Presidential power</a:t>
            </a:r>
            <a:r>
              <a:rPr lang="en-US" sz="1400" kern="100">
                <a:solidFill>
                  <a:schemeClr val="bg1"/>
                </a:solidFill>
                <a:effectLst/>
                <a:latin typeface="Helvetica"/>
                <a:ea typeface="Aptos" panose="020B0004020202020204" pitchFamily="34" charset="0"/>
                <a:cs typeface="Helvetica"/>
              </a:rPr>
              <a:t> </a:t>
            </a:r>
            <a:r>
              <a:rPr lang="en-US" sz="1400" kern="100">
                <a:solidFill>
                  <a:schemeClr val="bg1"/>
                </a:solidFill>
                <a:latin typeface="Helvetica"/>
                <a:ea typeface="Aptos" panose="020B0004020202020204" pitchFamily="34" charset="0"/>
                <a:cs typeface="Helvetica"/>
              </a:rPr>
              <a:t>over other branches of government. No "checks &amp; balances"</a:t>
            </a: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4999"/>
              </a:lnSpc>
              <a:buFont typeface="Arial" panose="020B0604020202020204" pitchFamily="34" charset="0"/>
              <a:buChar char="•"/>
            </a:pPr>
            <a:endParaRPr lang="en-US" sz="1400" kern="100">
              <a:solidFill>
                <a:schemeClr val="bg1"/>
              </a:solidFill>
              <a:latin typeface="Helvetica"/>
              <a:ea typeface="Aptos" panose="020B0004020202020204" pitchFamily="34" charset="0"/>
              <a:cs typeface="Helvetica"/>
            </a:endParaRPr>
          </a:p>
          <a:p>
            <a:pPr marL="285750" indent="-285750">
              <a:lnSpc>
                <a:spcPct val="114999"/>
              </a:lnSpc>
              <a:buFont typeface="Arial" panose="020B0604020202020204" pitchFamily="34" charset="0"/>
              <a:buChar char="•"/>
            </a:pPr>
            <a:r>
              <a:rPr lang="en-US" sz="1400" kern="100">
                <a:solidFill>
                  <a:schemeClr val="bg1"/>
                </a:solidFill>
                <a:latin typeface="Helvetica"/>
                <a:cs typeface="Helvetica"/>
              </a:rPr>
              <a:t>Presidential Immunity</a:t>
            </a:r>
            <a:endParaRPr lang="en-US">
              <a:solidFill>
                <a:schemeClr val="bg1"/>
              </a:solidFill>
            </a:endParaRPr>
          </a:p>
          <a:p>
            <a:pPr marL="285750" indent="-285750">
              <a:lnSpc>
                <a:spcPct val="114999"/>
              </a:lnSpc>
              <a:buFont typeface="Arial" panose="020B0604020202020204" pitchFamily="34" charset="0"/>
              <a:buChar char="•"/>
            </a:pPr>
            <a:endParaRPr lang="en-US" sz="1400" kern="100">
              <a:solidFill>
                <a:schemeClr val="bg1"/>
              </a:solidFill>
              <a:latin typeface="Helvetica"/>
              <a:ea typeface="Aptos" panose="020B0004020202020204" pitchFamily="34" charset="0"/>
              <a:cs typeface="Helvetica"/>
            </a:endParaRPr>
          </a:p>
          <a:p>
            <a:pPr marL="285750" indent="-285750">
              <a:lnSpc>
                <a:spcPct val="115000"/>
              </a:lnSpc>
              <a:buFont typeface="Arial" panose="020B0604020202020204" pitchFamily="34" charset="0"/>
              <a:buChar char="•"/>
            </a:pPr>
            <a:r>
              <a:rPr lang="en-US" sz="1400" kern="100">
                <a:solidFill>
                  <a:schemeClr val="bg1"/>
                </a:solidFill>
                <a:effectLst/>
                <a:latin typeface="Helvetica"/>
                <a:ea typeface="Aptos" panose="020B0004020202020204" pitchFamily="34" charset="0"/>
                <a:cs typeface="Helvetica"/>
              </a:rPr>
              <a:t>Dismantling </a:t>
            </a:r>
            <a:r>
              <a:rPr lang="en-US" sz="1400" kern="100">
                <a:solidFill>
                  <a:schemeClr val="bg1"/>
                </a:solidFill>
                <a:latin typeface="Helvetica"/>
                <a:ea typeface="Aptos" panose="020B0004020202020204" pitchFamily="34" charset="0"/>
                <a:cs typeface="Helvetica"/>
              </a:rPr>
              <a:t>federal agencies</a:t>
            </a:r>
            <a:r>
              <a:rPr lang="en-US" sz="1400" kern="100">
                <a:solidFill>
                  <a:schemeClr val="bg1"/>
                </a:solidFill>
                <a:effectLst/>
                <a:latin typeface="Helvetica"/>
                <a:ea typeface="Aptos" panose="020B0004020202020204" pitchFamily="34" charset="0"/>
                <a:cs typeface="Helvetica"/>
              </a:rPr>
              <a:t> and </a:t>
            </a:r>
            <a:r>
              <a:rPr lang="en-US" sz="1400" kern="100">
                <a:solidFill>
                  <a:schemeClr val="bg1"/>
                </a:solidFill>
                <a:latin typeface="Helvetica"/>
                <a:ea typeface="Aptos" panose="020B0004020202020204" pitchFamily="34" charset="0"/>
                <a:cs typeface="Helvetica"/>
              </a:rPr>
              <a:t>key safety net</a:t>
            </a:r>
            <a:r>
              <a:rPr lang="en-US" sz="1400" kern="100">
                <a:solidFill>
                  <a:schemeClr val="bg1"/>
                </a:solidFill>
                <a:effectLst/>
                <a:latin typeface="Helvetica"/>
                <a:ea typeface="Aptos" panose="020B0004020202020204" pitchFamily="34" charset="0"/>
                <a:cs typeface="Helvetica"/>
              </a:rPr>
              <a:t> </a:t>
            </a:r>
            <a:r>
              <a:rPr lang="en-US" sz="1400" kern="100">
                <a:solidFill>
                  <a:schemeClr val="bg1"/>
                </a:solidFill>
                <a:latin typeface="Helvetica"/>
                <a:ea typeface="Aptos" panose="020B0004020202020204" pitchFamily="34" charset="0"/>
                <a:cs typeface="Helvetica"/>
              </a:rPr>
              <a:t>programs</a:t>
            </a:r>
            <a:endParaRPr lang="en-US" sz="1400" kern="100">
              <a:solidFill>
                <a:schemeClr val="bg1"/>
              </a:solidFill>
              <a:effectLst/>
              <a:latin typeface="Helvetica"/>
              <a:ea typeface="Aptos" panose="020B0004020202020204" pitchFamily="34" charset="0"/>
              <a:cs typeface="Helvetica"/>
            </a:endParaRPr>
          </a:p>
          <a:p>
            <a:pPr marL="285750" indent="-285750">
              <a:lnSpc>
                <a:spcPct val="114999"/>
              </a:lnSpc>
              <a:buFont typeface="Arial" panose="020B0604020202020204" pitchFamily="34" charset="0"/>
              <a:buChar char="•"/>
            </a:pPr>
            <a:endParaRPr lang="en-US" sz="1400" kern="100">
              <a:solidFill>
                <a:schemeClr val="bg1"/>
              </a:solidFill>
              <a:latin typeface="Helvetica"/>
              <a:ea typeface="Aptos" panose="020B0004020202020204" pitchFamily="34" charset="0"/>
              <a:cs typeface="Helvetica"/>
            </a:endParaRPr>
          </a:p>
          <a:p>
            <a:pPr marL="285750" indent="-285750">
              <a:lnSpc>
                <a:spcPct val="114999"/>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Judicial activism</a:t>
            </a:r>
          </a:p>
          <a:p>
            <a:pPr marL="285750" indent="-285750">
              <a:lnSpc>
                <a:spcPct val="114999"/>
              </a:lnSpc>
              <a:buFont typeface="Arial" panose="020B0604020202020204" pitchFamily="34" charset="0"/>
              <a:buChar char="•"/>
            </a:pPr>
            <a:endParaRPr lang="en-US" sz="1400" kern="100">
              <a:solidFill>
                <a:srgbClr val="FFFFFF"/>
              </a:solidFill>
              <a:latin typeface="Helvetica"/>
              <a:cs typeface="Helvetica"/>
            </a:endParaRPr>
          </a:p>
          <a:p>
            <a:pPr marL="285750" indent="-285750">
              <a:lnSpc>
                <a:spcPct val="114999"/>
              </a:lnSpc>
              <a:buFont typeface="Arial" panose="020B0604020202020204" pitchFamily="34" charset="0"/>
              <a:buChar char="•"/>
            </a:pPr>
            <a:endParaRPr lang="en-US" sz="1400" kern="100">
              <a:solidFill>
                <a:srgbClr val="FFFFFF"/>
              </a:solidFill>
              <a:latin typeface="Helvetica"/>
              <a:cs typeface="Helvetica"/>
            </a:endParaRPr>
          </a:p>
          <a:p>
            <a:endParaRPr lang="en-US">
              <a:cs typeface="Calibri" panose="020F0502020204030204"/>
            </a:endParaRPr>
          </a:p>
        </p:txBody>
      </p:sp>
      <p:sp>
        <p:nvSpPr>
          <p:cNvPr id="23" name="TextBox 22">
            <a:extLst>
              <a:ext uri="{FF2B5EF4-FFF2-40B4-BE49-F238E27FC236}">
                <a16:creationId xmlns:a16="http://schemas.microsoft.com/office/drawing/2014/main" id="{5D1CE703-EBCF-196B-0B0E-E06358E2C3E4}"/>
              </a:ext>
            </a:extLst>
          </p:cNvPr>
          <p:cNvSpPr txBox="1"/>
          <p:nvPr/>
        </p:nvSpPr>
        <p:spPr>
          <a:xfrm>
            <a:off x="3498948" y="3190451"/>
            <a:ext cx="2606877" cy="3787640"/>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kern="100" dirty="0">
                <a:solidFill>
                  <a:schemeClr val="bg1"/>
                </a:solidFill>
                <a:latin typeface="Helvetica"/>
                <a:ea typeface="Aptos" panose="020B0004020202020204" pitchFamily="34" charset="0"/>
                <a:cs typeface="Helvetica"/>
              </a:rPr>
              <a:t>Tenured civil</a:t>
            </a:r>
            <a:r>
              <a:rPr lang="en-US" sz="1400" kern="100" dirty="0">
                <a:solidFill>
                  <a:schemeClr val="bg1"/>
                </a:solidFill>
                <a:effectLst/>
                <a:latin typeface="Helvetica"/>
                <a:ea typeface="Aptos" panose="020B0004020202020204" pitchFamily="34" charset="0"/>
                <a:cs typeface="Helvetica"/>
              </a:rPr>
              <a:t> </a:t>
            </a:r>
            <a:r>
              <a:rPr lang="en-US" sz="1400" kern="100" dirty="0">
                <a:solidFill>
                  <a:schemeClr val="bg1"/>
                </a:solidFill>
                <a:latin typeface="Helvetica"/>
                <a:ea typeface="Aptos" panose="020B0004020202020204" pitchFamily="34" charset="0"/>
                <a:cs typeface="Helvetica"/>
              </a:rPr>
              <a:t>servants</a:t>
            </a:r>
            <a:r>
              <a:rPr lang="en-US" sz="1400" kern="100" dirty="0">
                <a:solidFill>
                  <a:schemeClr val="bg1"/>
                </a:solidFill>
                <a:effectLst/>
                <a:latin typeface="Helvetica"/>
                <a:ea typeface="Aptos" panose="020B0004020202020204" pitchFamily="34" charset="0"/>
                <a:cs typeface="Helvetica"/>
              </a:rPr>
              <a:t> </a:t>
            </a:r>
            <a:r>
              <a:rPr lang="en-US" sz="1400" kern="100" dirty="0">
                <a:solidFill>
                  <a:schemeClr val="bg1"/>
                </a:solidFill>
                <a:latin typeface="Helvetica"/>
                <a:ea typeface="Aptos" panose="020B0004020202020204" pitchFamily="34" charset="0"/>
                <a:cs typeface="Helvetica"/>
              </a:rPr>
              <a:t>replaced </a:t>
            </a:r>
            <a:r>
              <a:rPr lang="en-US" sz="1400" kern="100" dirty="0">
                <a:solidFill>
                  <a:schemeClr val="bg1"/>
                </a:solidFill>
                <a:effectLst/>
                <a:latin typeface="Helvetica"/>
                <a:ea typeface="Aptos" panose="020B0004020202020204" pitchFamily="34" charset="0"/>
                <a:cs typeface="Helvetica"/>
              </a:rPr>
              <a:t>with</a:t>
            </a:r>
            <a:r>
              <a:rPr lang="en-US" sz="1400" kern="100" dirty="0">
                <a:solidFill>
                  <a:schemeClr val="bg1"/>
                </a:solidFill>
                <a:latin typeface="Helvetica"/>
                <a:ea typeface="Aptos" panose="020B0004020202020204" pitchFamily="34" charset="0"/>
                <a:cs typeface="Helvetica"/>
              </a:rPr>
              <a:t> hand-picked right-wing loyalists</a:t>
            </a:r>
            <a:endParaRPr lang="en-US" sz="1400" kern="1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4999"/>
              </a:lnSpc>
              <a:buFont typeface="Arial" panose="020B0604020202020204" pitchFamily="34" charset="0"/>
              <a:buChar char="•"/>
            </a:pPr>
            <a:endParaRPr lang="en-US" sz="1400" kern="100" dirty="0">
              <a:solidFill>
                <a:schemeClr val="bg1"/>
              </a:solidFill>
              <a:latin typeface="Helvetica"/>
              <a:ea typeface="Aptos" panose="020B0004020202020204" pitchFamily="34" charset="0"/>
              <a:cs typeface="Helvetica"/>
            </a:endParaRPr>
          </a:p>
          <a:p>
            <a:pPr marL="285750" indent="-285750">
              <a:lnSpc>
                <a:spcPct val="115000"/>
              </a:lnSpc>
              <a:buFont typeface="Arial" panose="020B0604020202020204" pitchFamily="34" charset="0"/>
              <a:buChar char="•"/>
            </a:pPr>
            <a:r>
              <a:rPr lang="en-US" sz="1400" kern="100" dirty="0">
                <a:solidFill>
                  <a:schemeClr val="bg1"/>
                </a:solidFill>
                <a:latin typeface="Helvetica"/>
                <a:ea typeface="Aptos" panose="020B0004020202020204" pitchFamily="34" charset="0"/>
                <a:cs typeface="Helvetica"/>
              </a:rPr>
              <a:t>Loyalists will infiltrate all branches of  government at the local</a:t>
            </a:r>
            <a:r>
              <a:rPr lang="en-US" sz="1400" kern="100" dirty="0">
                <a:solidFill>
                  <a:schemeClr val="bg1"/>
                </a:solidFill>
                <a:effectLst/>
                <a:latin typeface="Helvetica"/>
                <a:ea typeface="Aptos" panose="020B0004020202020204" pitchFamily="34" charset="0"/>
                <a:cs typeface="Helvetica"/>
              </a:rPr>
              <a:t>, </a:t>
            </a:r>
            <a:r>
              <a:rPr lang="en-US" sz="1400" kern="100" dirty="0">
                <a:solidFill>
                  <a:schemeClr val="bg1"/>
                </a:solidFill>
                <a:latin typeface="Helvetica"/>
                <a:ea typeface="Aptos" panose="020B0004020202020204" pitchFamily="34" charset="0"/>
                <a:cs typeface="Helvetica"/>
              </a:rPr>
              <a:t>state</a:t>
            </a:r>
            <a:r>
              <a:rPr lang="en-US" sz="1400" kern="100" dirty="0">
                <a:solidFill>
                  <a:schemeClr val="bg1"/>
                </a:solidFill>
                <a:effectLst/>
                <a:latin typeface="Helvetica"/>
                <a:ea typeface="Aptos" panose="020B0004020202020204" pitchFamily="34" charset="0"/>
                <a:cs typeface="Helvetica"/>
              </a:rPr>
              <a:t>,</a:t>
            </a:r>
            <a:r>
              <a:rPr lang="en-US" sz="1400" kern="100" dirty="0">
                <a:solidFill>
                  <a:schemeClr val="bg1"/>
                </a:solidFill>
                <a:latin typeface="Helvetica"/>
                <a:ea typeface="Aptos" panose="020B0004020202020204" pitchFamily="34" charset="0"/>
                <a:cs typeface="Helvetica"/>
              </a:rPr>
              <a:t> and</a:t>
            </a:r>
            <a:r>
              <a:rPr lang="en-US" sz="1400" kern="100" dirty="0">
                <a:solidFill>
                  <a:schemeClr val="bg1"/>
                </a:solidFill>
                <a:effectLst/>
                <a:latin typeface="Helvetica"/>
                <a:ea typeface="Aptos" panose="020B0004020202020204" pitchFamily="34" charset="0"/>
                <a:cs typeface="Helvetica"/>
              </a:rPr>
              <a:t> </a:t>
            </a:r>
            <a:r>
              <a:rPr lang="en-US" sz="1400" kern="100" dirty="0">
                <a:solidFill>
                  <a:schemeClr val="bg1"/>
                </a:solidFill>
                <a:latin typeface="Helvetica"/>
                <a:ea typeface="Aptos" panose="020B0004020202020204" pitchFamily="34" charset="0"/>
                <a:cs typeface="Helvetica"/>
              </a:rPr>
              <a:t>federal levels to ensure compliance with presidential orders and identify political opponents</a:t>
            </a:r>
            <a:endParaRPr lang="en-US" sz="1400" kern="1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 typeface="Arial" panose="020B0604020202020204" pitchFamily="34" charset="0"/>
              <a:buChar char="•"/>
            </a:pPr>
            <a:endParaRPr lang="en-US" sz="1400" kern="1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24" name="TextBox 23">
            <a:extLst>
              <a:ext uri="{FF2B5EF4-FFF2-40B4-BE49-F238E27FC236}">
                <a16:creationId xmlns:a16="http://schemas.microsoft.com/office/drawing/2014/main" id="{AD79FBC9-C0E6-E19F-1AB8-076861C7ACF8}"/>
              </a:ext>
            </a:extLst>
          </p:cNvPr>
          <p:cNvSpPr txBox="1"/>
          <p:nvPr/>
        </p:nvSpPr>
        <p:spPr>
          <a:xfrm>
            <a:off x="6595318" y="3190455"/>
            <a:ext cx="2363463" cy="3389454"/>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Creation of the Presidential</a:t>
            </a:r>
            <a:r>
              <a:rPr lang="en-US" sz="1400" kern="100">
                <a:solidFill>
                  <a:schemeClr val="bg1"/>
                </a:solidFill>
                <a:effectLst/>
                <a:latin typeface="Helvetica"/>
                <a:ea typeface="Aptos" panose="020B0004020202020204" pitchFamily="34" charset="0"/>
                <a:cs typeface="Helvetica"/>
              </a:rPr>
              <a:t> Administration Academy</a:t>
            </a:r>
          </a:p>
          <a:p>
            <a:pPr marL="285750" indent="-285750">
              <a:lnSpc>
                <a:spcPct val="114999"/>
              </a:lnSpc>
              <a:buFont typeface="Arial" panose="020B0604020202020204" pitchFamily="34" charset="0"/>
              <a:buChar char="•"/>
            </a:pPr>
            <a:endParaRPr lang="en-US" sz="1400" kern="100">
              <a:solidFill>
                <a:schemeClr val="bg1"/>
              </a:solidFill>
              <a:latin typeface="Helvetica"/>
              <a:ea typeface="Aptos" panose="020B0004020202020204" pitchFamily="34" charset="0"/>
              <a:cs typeface="Helvetica"/>
            </a:endParaRPr>
          </a:p>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Onboarding</a:t>
            </a:r>
            <a:r>
              <a:rPr lang="en-US" sz="1400" kern="100">
                <a:solidFill>
                  <a:schemeClr val="bg1"/>
                </a:solidFill>
                <a:effectLst/>
                <a:latin typeface="Helvetica"/>
                <a:ea typeface="Aptos" panose="020B0004020202020204" pitchFamily="34" charset="0"/>
                <a:cs typeface="Helvetica"/>
              </a:rPr>
              <a:t> Questionnaire</a:t>
            </a:r>
          </a:p>
          <a:p>
            <a:pPr marL="285750" indent="-285750">
              <a:lnSpc>
                <a:spcPct val="115000"/>
              </a:lnSpc>
              <a:buFont typeface="Arial" panose="020B0604020202020204" pitchFamily="34" charset="0"/>
              <a:buChar char="•"/>
            </a:pPr>
            <a:endParaRPr lang="en-US" sz="1400" kern="100">
              <a:solidFill>
                <a:schemeClr val="bg1"/>
              </a:solidFill>
              <a:latin typeface="Helvetica"/>
              <a:ea typeface="Aptos" panose="020B0004020202020204" pitchFamily="34" charset="0"/>
              <a:cs typeface="Helvetica"/>
            </a:endParaRPr>
          </a:p>
          <a:p>
            <a:pPr marL="285750" indent="-285750">
              <a:lnSpc>
                <a:spcPct val="114999"/>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Project 2025 Plan Indoctrination </a:t>
            </a: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 typeface="Arial" panose="020B0604020202020204" pitchFamily="34" charset="0"/>
              <a:buChar char="•"/>
            </a:pPr>
            <a:endParaRPr lang="en-US" sz="145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 typeface="Arial" panose="020B0604020202020204" pitchFamily="34" charset="0"/>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25" name="TextBox 24">
            <a:extLst>
              <a:ext uri="{FF2B5EF4-FFF2-40B4-BE49-F238E27FC236}">
                <a16:creationId xmlns:a16="http://schemas.microsoft.com/office/drawing/2014/main" id="{C719E578-98A1-B7C8-5934-F8237E62E973}"/>
              </a:ext>
            </a:extLst>
          </p:cNvPr>
          <p:cNvSpPr txBox="1"/>
          <p:nvPr/>
        </p:nvSpPr>
        <p:spPr>
          <a:xfrm>
            <a:off x="9206610" y="3187785"/>
            <a:ext cx="2617463" cy="3062057"/>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en-US" sz="1400" kern="100">
                <a:solidFill>
                  <a:schemeClr val="bg1"/>
                </a:solidFill>
                <a:latin typeface="Helvetica"/>
                <a:ea typeface="Aptos" panose="020B0004020202020204" pitchFamily="34" charset="0"/>
                <a:cs typeface="Helvetica"/>
              </a:rPr>
              <a:t>A whirlwind of </a:t>
            </a:r>
            <a:r>
              <a:rPr lang="en-US" sz="1400" kern="100">
                <a:solidFill>
                  <a:schemeClr val="bg1"/>
                </a:solidFill>
                <a:effectLst/>
                <a:latin typeface="Helvetica"/>
                <a:ea typeface="Aptos" panose="020B0004020202020204" pitchFamily="34" charset="0"/>
                <a:cs typeface="Helvetica"/>
              </a:rPr>
              <a:t>policy</a:t>
            </a:r>
            <a:r>
              <a:rPr lang="en-US" sz="1400" kern="100">
                <a:solidFill>
                  <a:schemeClr val="bg1"/>
                </a:solidFill>
                <a:latin typeface="Helvetica"/>
                <a:ea typeface="Aptos" panose="020B0004020202020204" pitchFamily="34" charset="0"/>
                <a:cs typeface="Helvetica"/>
              </a:rPr>
              <a:t> and personnel </a:t>
            </a:r>
            <a:r>
              <a:rPr lang="en-US" sz="1400" kern="100">
                <a:solidFill>
                  <a:schemeClr val="bg1"/>
                </a:solidFill>
                <a:effectLst/>
                <a:latin typeface="Helvetica"/>
                <a:ea typeface="Aptos" panose="020B0004020202020204" pitchFamily="34" charset="0"/>
                <a:cs typeface="Helvetica"/>
              </a:rPr>
              <a:t>change</a:t>
            </a:r>
            <a:r>
              <a:rPr lang="en-US" sz="1400" kern="100">
                <a:solidFill>
                  <a:schemeClr val="bg1"/>
                </a:solidFill>
                <a:latin typeface="Helvetica"/>
                <a:ea typeface="Aptos" panose="020B0004020202020204" pitchFamily="34" charset="0"/>
                <a:cs typeface="Helvetica"/>
              </a:rPr>
              <a:t> will take place during this timeframe</a:t>
            </a:r>
            <a:endParaRPr lang="en-US">
              <a:solidFill>
                <a:schemeClr val="bg1"/>
              </a:solidFill>
              <a:cs typeface="Calibri" panose="020F0502020204030204"/>
            </a:endParaRPr>
          </a:p>
          <a:p>
            <a:pPr marL="285750" indent="-285750">
              <a:lnSpc>
                <a:spcPct val="114999"/>
              </a:lnSpc>
              <a:buFont typeface="Arial" panose="020B0604020202020204" pitchFamily="34" charset="0"/>
              <a:buChar char="•"/>
            </a:pPr>
            <a:endParaRPr lang="en-US" sz="1400" kern="100">
              <a:solidFill>
                <a:schemeClr val="bg1"/>
              </a:solidFill>
              <a:latin typeface="Helvetica"/>
              <a:cs typeface="Helvetica"/>
            </a:endParaRPr>
          </a:p>
          <a:p>
            <a:pPr marL="285750" indent="-285750">
              <a:lnSpc>
                <a:spcPct val="115000"/>
              </a:lnSpc>
              <a:buFont typeface="Arial" panose="020B0604020202020204" pitchFamily="34" charset="0"/>
              <a:buChar char="•"/>
            </a:pPr>
            <a:r>
              <a:rPr lang="en-US" sz="1400" kern="100">
                <a:solidFill>
                  <a:schemeClr val="bg1"/>
                </a:solidFill>
                <a:latin typeface="Helvetica"/>
                <a:cs typeface="Helvetica"/>
              </a:rPr>
              <a:t>The administration will dismantle federal agencies, replace 50,000+ civil service employees with loyalists, and push right-wing policy</a:t>
            </a:r>
            <a:endParaRPr lang="en-US" sz="1400">
              <a:solidFill>
                <a:schemeClr val="bg1"/>
              </a:solidFill>
              <a:cs typeface="Calibri"/>
            </a:endParaRPr>
          </a:p>
          <a:p>
            <a:pPr marL="285750" indent="-285750">
              <a:lnSpc>
                <a:spcPct val="114999"/>
              </a:lnSpc>
              <a:buFont typeface="Arial" panose="020B0604020202020204" pitchFamily="34" charset="0"/>
              <a:buChar char="•"/>
            </a:pPr>
            <a:endParaRPr lang="en-US" sz="1500" kern="10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285750" indent="-285750">
              <a:lnSpc>
                <a:spcPct val="115000"/>
              </a:lnSpc>
              <a:buFontTx/>
              <a:buChar char="-"/>
            </a:pPr>
            <a:endParaRPr lang="en-US" sz="1400" kern="100">
              <a:solidFill>
                <a:schemeClr val="bg1"/>
              </a:solidFill>
              <a:latin typeface="Helvetica" panose="020B0604020202020204" pitchFamily="34" charset="0"/>
              <a:ea typeface="Aptos" panose="020B0004020202020204" pitchFamily="34" charset="0"/>
              <a:cs typeface="Helvetica" panose="020B0604020202020204" pitchFamily="34" charset="0"/>
            </a:endParaRPr>
          </a:p>
        </p:txBody>
      </p:sp>
      <p:pic>
        <p:nvPicPr>
          <p:cNvPr id="27" name="Picture 26" descr="A red target with a flag in it&#10;&#10;Description automatically generated">
            <a:extLst>
              <a:ext uri="{FF2B5EF4-FFF2-40B4-BE49-F238E27FC236}">
                <a16:creationId xmlns:a16="http://schemas.microsoft.com/office/drawing/2014/main" id="{F3B4EC5D-8662-A7B4-A8F6-82C4B707FCE8}"/>
              </a:ext>
            </a:extLst>
          </p:cNvPr>
          <p:cNvPicPr>
            <a:picLocks noChangeAspect="1"/>
          </p:cNvPicPr>
          <p:nvPr/>
        </p:nvPicPr>
        <p:blipFill>
          <a:blip r:embed="rId3"/>
          <a:stretch>
            <a:fillRect/>
          </a:stretch>
        </p:blipFill>
        <p:spPr>
          <a:xfrm>
            <a:off x="1531438" y="1978972"/>
            <a:ext cx="699023" cy="699023"/>
          </a:xfrm>
          <a:prstGeom prst="rect">
            <a:avLst/>
          </a:prstGeom>
        </p:spPr>
      </p:pic>
      <p:pic>
        <p:nvPicPr>
          <p:cNvPr id="29" name="Picture 28" descr="A group of people with red outline&#10;&#10;Description automatically generated">
            <a:extLst>
              <a:ext uri="{FF2B5EF4-FFF2-40B4-BE49-F238E27FC236}">
                <a16:creationId xmlns:a16="http://schemas.microsoft.com/office/drawing/2014/main" id="{81BF3E75-E50E-E1A5-7D5B-767FD384967F}"/>
              </a:ext>
            </a:extLst>
          </p:cNvPr>
          <p:cNvPicPr>
            <a:picLocks noChangeAspect="1"/>
          </p:cNvPicPr>
          <p:nvPr/>
        </p:nvPicPr>
        <p:blipFill>
          <a:blip r:embed="rId4"/>
          <a:stretch>
            <a:fillRect/>
          </a:stretch>
        </p:blipFill>
        <p:spPr>
          <a:xfrm>
            <a:off x="4406093" y="1937457"/>
            <a:ext cx="793548" cy="793548"/>
          </a:xfrm>
          <a:prstGeom prst="rect">
            <a:avLst/>
          </a:prstGeom>
        </p:spPr>
      </p:pic>
      <p:pic>
        <p:nvPicPr>
          <p:cNvPr id="33" name="Picture 32" descr="A red line drawing of a clipboard&#10;&#10;Description automatically generated">
            <a:extLst>
              <a:ext uri="{FF2B5EF4-FFF2-40B4-BE49-F238E27FC236}">
                <a16:creationId xmlns:a16="http://schemas.microsoft.com/office/drawing/2014/main" id="{A8CA0044-8820-EF89-912B-715FAF0F1D8D}"/>
              </a:ext>
            </a:extLst>
          </p:cNvPr>
          <p:cNvPicPr>
            <a:picLocks noChangeAspect="1"/>
          </p:cNvPicPr>
          <p:nvPr/>
        </p:nvPicPr>
        <p:blipFill>
          <a:blip r:embed="rId5"/>
          <a:stretch>
            <a:fillRect/>
          </a:stretch>
        </p:blipFill>
        <p:spPr>
          <a:xfrm>
            <a:off x="10174340" y="1943506"/>
            <a:ext cx="682001" cy="682001"/>
          </a:xfrm>
          <a:prstGeom prst="rect">
            <a:avLst/>
          </a:prstGeom>
        </p:spPr>
      </p:pic>
      <p:pic>
        <p:nvPicPr>
          <p:cNvPr id="35" name="Picture 34" descr="A red and black sign with a person pointing at a black board&#10;&#10;Description automatically generated">
            <a:extLst>
              <a:ext uri="{FF2B5EF4-FFF2-40B4-BE49-F238E27FC236}">
                <a16:creationId xmlns:a16="http://schemas.microsoft.com/office/drawing/2014/main" id="{7C212B2A-53D9-720E-ED8D-BA1800EE0DAA}"/>
              </a:ext>
            </a:extLst>
          </p:cNvPr>
          <p:cNvPicPr>
            <a:picLocks noChangeAspect="1"/>
          </p:cNvPicPr>
          <p:nvPr/>
        </p:nvPicPr>
        <p:blipFill>
          <a:blip r:embed="rId6"/>
          <a:stretch>
            <a:fillRect/>
          </a:stretch>
        </p:blipFill>
        <p:spPr>
          <a:xfrm>
            <a:off x="7325743" y="2023526"/>
            <a:ext cx="637685" cy="637685"/>
          </a:xfrm>
          <a:prstGeom prst="rect">
            <a:avLst/>
          </a:prstGeom>
        </p:spPr>
      </p:pic>
    </p:spTree>
    <p:extLst>
      <p:ext uri="{BB962C8B-B14F-4D97-AF65-F5344CB8AC3E}">
        <p14:creationId xmlns:p14="http://schemas.microsoft.com/office/powerpoint/2010/main" val="1973698312"/>
      </p:ext>
    </p:extLst>
  </p:cSld>
  <p:clrMapOvr>
    <a:masterClrMapping/>
  </p:clrMapOvr>
</p:sld>
</file>

<file path=ppt/theme/theme1.xml><?xml version="1.0" encoding="utf-8"?>
<a:theme xmlns:a="http://schemas.openxmlformats.org/drawingml/2006/main" name="1_Office Theme">
  <a:themeElements>
    <a:clrScheme name="Custom 8">
      <a:dk1>
        <a:srgbClr val="000000"/>
      </a:dk1>
      <a:lt1>
        <a:srgbClr val="FFFFFF"/>
      </a:lt1>
      <a:dk2>
        <a:srgbClr val="44546A"/>
      </a:dk2>
      <a:lt2>
        <a:srgbClr val="E7E6E6"/>
      </a:lt2>
      <a:accent1>
        <a:srgbClr val="55C6B5"/>
      </a:accent1>
      <a:accent2>
        <a:srgbClr val="00A8E1"/>
      </a:accent2>
      <a:accent3>
        <a:srgbClr val="BABBBA"/>
      </a:accent3>
      <a:accent4>
        <a:srgbClr val="FE5637"/>
      </a:accent4>
      <a:accent5>
        <a:srgbClr val="32653A"/>
      </a:accent5>
      <a:accent6>
        <a:srgbClr val="005471"/>
      </a:accent6>
      <a:hlink>
        <a:srgbClr val="69D3EB"/>
      </a:hlink>
      <a:folHlink>
        <a:srgbClr val="2B6983"/>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C Template Refresh_Iteration A_5_22_20_GK-DS" id="{5C0E8561-A2DC-E54A-A546-6F16E342887B}" vid="{D06ADB3C-B034-0146-9AF4-D35FEBFD0B44}"/>
    </a:ext>
  </a:extLst>
</a:theme>
</file>

<file path=ppt/theme/theme2.xml><?xml version="1.0" encoding="utf-8"?>
<a:theme xmlns:a="http://schemas.openxmlformats.org/drawingml/2006/main" name="National Urban Leag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8">
      <a:dk1>
        <a:srgbClr val="000000"/>
      </a:dk1>
      <a:lt1>
        <a:srgbClr val="FFFFFF"/>
      </a:lt1>
      <a:dk2>
        <a:srgbClr val="44546A"/>
      </a:dk2>
      <a:lt2>
        <a:srgbClr val="E7E6E6"/>
      </a:lt2>
      <a:accent1>
        <a:srgbClr val="55C6B5"/>
      </a:accent1>
      <a:accent2>
        <a:srgbClr val="00A8E1"/>
      </a:accent2>
      <a:accent3>
        <a:srgbClr val="BABBBA"/>
      </a:accent3>
      <a:accent4>
        <a:srgbClr val="FE5637"/>
      </a:accent4>
      <a:accent5>
        <a:srgbClr val="32653A"/>
      </a:accent5>
      <a:accent6>
        <a:srgbClr val="005471"/>
      </a:accent6>
      <a:hlink>
        <a:srgbClr val="69D3EB"/>
      </a:hlink>
      <a:folHlink>
        <a:srgbClr val="2B6983"/>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C Template Refresh_Iteration A_5_22_20_GK-DS" id="{5C0E8561-A2DC-E54A-A546-6F16E342887B}" vid="{D06ADB3C-B034-0146-9AF4-D35FEBFD0B44}"/>
    </a:ext>
  </a:extLst>
</a:theme>
</file>

<file path=ppt/theme/theme4.xml><?xml version="1.0" encoding="utf-8"?>
<a:theme xmlns:a="http://schemas.openxmlformats.org/drawingml/2006/main" name="3_Office Theme">
  <a:themeElements>
    <a:clrScheme name="Custom 8">
      <a:dk1>
        <a:srgbClr val="000000"/>
      </a:dk1>
      <a:lt1>
        <a:srgbClr val="FFFFFF"/>
      </a:lt1>
      <a:dk2>
        <a:srgbClr val="44546A"/>
      </a:dk2>
      <a:lt2>
        <a:srgbClr val="E7E6E6"/>
      </a:lt2>
      <a:accent1>
        <a:srgbClr val="55C6B5"/>
      </a:accent1>
      <a:accent2>
        <a:srgbClr val="00A8E1"/>
      </a:accent2>
      <a:accent3>
        <a:srgbClr val="BABBBA"/>
      </a:accent3>
      <a:accent4>
        <a:srgbClr val="FE5637"/>
      </a:accent4>
      <a:accent5>
        <a:srgbClr val="32653A"/>
      </a:accent5>
      <a:accent6>
        <a:srgbClr val="005471"/>
      </a:accent6>
      <a:hlink>
        <a:srgbClr val="69D3EB"/>
      </a:hlink>
      <a:folHlink>
        <a:srgbClr val="2B6983"/>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C Template Refresh_Iteration A_5_22_20_GK-DS" id="{5C0E8561-A2DC-E54A-A546-6F16E342887B}" vid="{D06ADB3C-B034-0146-9AF4-D35FEBFD0B44}"/>
    </a:ext>
  </a:extLst>
</a:theme>
</file>

<file path=ppt/theme/theme5.xml><?xml version="1.0" encoding="utf-8"?>
<a:theme xmlns:a="http://schemas.openxmlformats.org/drawingml/2006/main" name="4_Office Theme">
  <a:themeElements>
    <a:clrScheme name="NUL Washington Bureau">
      <a:dk1>
        <a:srgbClr val="000000"/>
      </a:dk1>
      <a:lt1>
        <a:srgbClr val="FFFFFF"/>
      </a:lt1>
      <a:dk2>
        <a:srgbClr val="5D5D5F"/>
      </a:dk2>
      <a:lt2>
        <a:srgbClr val="E6E5E5"/>
      </a:lt2>
      <a:accent1>
        <a:srgbClr val="B72630"/>
      </a:accent1>
      <a:accent2>
        <a:srgbClr val="C7C7C9"/>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53190D5B4ED2E40A0B075ECD038FC35" ma:contentTypeVersion="18" ma:contentTypeDescription="Create a new document." ma:contentTypeScope="" ma:versionID="e1fdf73b0389bb38ad35f38e4c3c0713">
  <xsd:schema xmlns:xsd="http://www.w3.org/2001/XMLSchema" xmlns:xs="http://www.w3.org/2001/XMLSchema" xmlns:p="http://schemas.microsoft.com/office/2006/metadata/properties" xmlns:ns3="8f5ba8a9-9f6a-4b45-8f23-2e075507b6ca" xmlns:ns4="b56773e9-dd08-4f1d-a5c7-05ce6382f4bf" targetNamespace="http://schemas.microsoft.com/office/2006/metadata/properties" ma:root="true" ma:fieldsID="d99206efd83a3012b972034e24124b10" ns3:_="" ns4:_="">
    <xsd:import namespace="8f5ba8a9-9f6a-4b45-8f23-2e075507b6ca"/>
    <xsd:import namespace="b56773e9-dd08-4f1d-a5c7-05ce6382f4b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5ba8a9-9f6a-4b45-8f23-2e075507b6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6773e9-dd08-4f1d-a5c7-05ce6382f4b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8f5ba8a9-9f6a-4b45-8f23-2e075507b6ca" xsi:nil="true"/>
    <_activity xmlns="8f5ba8a9-9f6a-4b45-8f23-2e075507b6ca" xsi:nil="true"/>
  </documentManagement>
</p:properties>
</file>

<file path=customXml/itemProps1.xml><?xml version="1.0" encoding="utf-8"?>
<ds:datastoreItem xmlns:ds="http://schemas.openxmlformats.org/officeDocument/2006/customXml" ds:itemID="{3FF39890-F57E-449A-9609-1CE5ABE07FED}">
  <ds:schemaRefs>
    <ds:schemaRef ds:uri="http://schemas.microsoft.com/sharepoint/v3/contenttype/forms"/>
  </ds:schemaRefs>
</ds:datastoreItem>
</file>

<file path=customXml/itemProps2.xml><?xml version="1.0" encoding="utf-8"?>
<ds:datastoreItem xmlns:ds="http://schemas.openxmlformats.org/officeDocument/2006/customXml" ds:itemID="{82E2CD17-7EED-4D80-9E8F-22C6C1C46287}">
  <ds:schemaRefs>
    <ds:schemaRef ds:uri="8f5ba8a9-9f6a-4b45-8f23-2e075507b6ca"/>
    <ds:schemaRef ds:uri="b56773e9-dd08-4f1d-a5c7-05ce6382f4b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7C23BE9-4D59-4FCF-B23B-3C1D3502EC82}">
  <ds:schemaRefs>
    <ds:schemaRef ds:uri="8f5ba8a9-9f6a-4b45-8f23-2e075507b6ca"/>
    <ds:schemaRef ds:uri="b56773e9-dd08-4f1d-a5c7-05ce6382f4b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175</TotalTime>
  <Words>3926</Words>
  <Application>Microsoft Macintosh PowerPoint</Application>
  <PresentationFormat>Widescreen</PresentationFormat>
  <Paragraphs>445</Paragraphs>
  <Slides>30</Slides>
  <Notes>12</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30</vt:i4>
      </vt:variant>
    </vt:vector>
  </HeadingPairs>
  <TitlesOfParts>
    <vt:vector size="41" baseType="lpstr">
      <vt:lpstr>Aptos</vt:lpstr>
      <vt:lpstr>Arial</vt:lpstr>
      <vt:lpstr>Arial Black</vt:lpstr>
      <vt:lpstr>Calibri</vt:lpstr>
      <vt:lpstr>Calibri Light</vt:lpstr>
      <vt:lpstr>Helvetica</vt:lpstr>
      <vt:lpstr>1_Office Theme</vt:lpstr>
      <vt:lpstr>National Urban League</vt:lpstr>
      <vt:lpstr>2_Office Theme</vt:lpstr>
      <vt:lpstr>3_Office Theme</vt:lpstr>
      <vt:lpstr>4_Office Theme</vt:lpstr>
      <vt:lpstr> Policy for Progress: Federal Agenda and the Fight Against Project 2025  </vt:lpstr>
      <vt:lpstr>URGENT CIVIL RIGHTS ACTIONS FOR THE LAME DUCK SESSION</vt:lpstr>
      <vt:lpstr>PowerPoint Presentation</vt:lpstr>
      <vt:lpstr>PowerPoint Presentation</vt:lpstr>
      <vt:lpstr>PowerPoint Presentation</vt:lpstr>
      <vt:lpstr>WE WANT TO WORK WITH YOU ON POLICY ADVOCACY… </vt:lpstr>
      <vt:lpstr> Project 2025:  What You Need to Know and How We Will Win!</vt:lpstr>
      <vt:lpstr>PowerPoint Presentation</vt:lpstr>
      <vt:lpstr>ELEMENTS OF THE PROJECT 2025 PLAYBOOK</vt:lpstr>
      <vt:lpstr>How is Project 2025 Already at Play?</vt:lpstr>
      <vt:lpstr>How Project 2025 was Hidden in Plain Sight</vt:lpstr>
      <vt:lpstr>PowerPoint Presentation</vt:lpstr>
      <vt:lpstr>SHIFTING CONGRESSIONAL IDEOLOGY</vt:lpstr>
      <vt:lpstr> 118th CONGRESS MEMBERS 100% ALIGNED WITH PROJECT 2025*</vt:lpstr>
      <vt:lpstr>STATE &amp; LOCAL AGENDA   </vt:lpstr>
      <vt:lpstr>What is the Project 2025 Plan for the Next  Conservative Administration?</vt:lpstr>
      <vt:lpstr>Education</vt:lpstr>
      <vt:lpstr>Jobs &amp; Workforce Development</vt:lpstr>
      <vt:lpstr>Justice &amp; Civic Engagement</vt:lpstr>
      <vt:lpstr>Housing</vt:lpstr>
      <vt:lpstr>Health and Wellness</vt:lpstr>
      <vt:lpstr>HOW WILL PROJECT 2025 AFFECT YOUR EVERYDAY LIFE?</vt:lpstr>
      <vt:lpstr>What Can You Do?  How Can You Get Involved?</vt:lpstr>
      <vt:lpstr>HOW WE WILL WIN: FOCUS ON SOLUTIONS</vt:lpstr>
      <vt:lpstr>HOW WE WILL WIN: FOCUS ON SOLUTIONS</vt:lpstr>
      <vt:lpstr>PowerPoint Presentation</vt:lpstr>
      <vt:lpstr>REMEMBER!!!</vt:lpstr>
      <vt:lpstr>To learn more about STOP Project 2025, follow us on nul.org for updates!</vt:lpstr>
      <vt:lpstr>Appendix</vt:lpstr>
      <vt:lpstr>Appendix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 Template</dc:title>
  <dc:creator>Presentation Center</dc:creator>
  <cp:lastModifiedBy>Tara Murray</cp:lastModifiedBy>
  <cp:revision>5</cp:revision>
  <dcterms:created xsi:type="dcterms:W3CDTF">2020-07-06T21:22:27Z</dcterms:created>
  <dcterms:modified xsi:type="dcterms:W3CDTF">2024-10-16T12:22:42Z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0x010100D53190D5B4ED2E40A0B075ECD038FC35</vt:lpwstr>
  </property>
  <property fmtid="{D5CDD505-2E9C-101B-9397-08002B2CF9AE}" pid="3" name="Order">
    <vt:lpwstr>1174900.00000000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